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activeX/activeX4.xml" ContentType="application/vnd.ms-office.activeX+xml"/>
  <Override PartName="/ppt/activeX/activeX5.xml" ContentType="application/vnd.ms-office.activeX+xml"/>
  <Override PartName="/ppt/theme/themeOverride1.xml" ContentType="application/vnd.openxmlformats-officedocument.themeOverrid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648" r:id="rId2"/>
    <p:sldMasterId id="2147483661" r:id="rId3"/>
    <p:sldMasterId id="2147483669" r:id="rId4"/>
  </p:sldMasterIdLst>
  <p:notesMasterIdLst>
    <p:notesMasterId r:id="rId18"/>
  </p:notesMasterIdLst>
  <p:handoutMasterIdLst>
    <p:handoutMasterId r:id="rId19"/>
  </p:handoutMasterIdLst>
  <p:sldIdLst>
    <p:sldId id="258" r:id="rId5"/>
    <p:sldId id="260" r:id="rId6"/>
    <p:sldId id="280" r:id="rId7"/>
    <p:sldId id="291" r:id="rId8"/>
    <p:sldId id="294" r:id="rId9"/>
    <p:sldId id="295" r:id="rId10"/>
    <p:sldId id="283" r:id="rId11"/>
    <p:sldId id="286" r:id="rId12"/>
    <p:sldId id="298" r:id="rId13"/>
    <p:sldId id="297" r:id="rId14"/>
    <p:sldId id="284" r:id="rId15"/>
    <p:sldId id="281" r:id="rId16"/>
    <p:sldId id="296" r:id="rId17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12">
          <p15:clr>
            <a:srgbClr val="A4A3A4"/>
          </p15:clr>
        </p15:guide>
        <p15:guide id="2" orient="horz" pos="530">
          <p15:clr>
            <a:srgbClr val="A4A3A4"/>
          </p15:clr>
        </p15:guide>
        <p15:guide id="3" orient="horz" pos="3868">
          <p15:clr>
            <a:srgbClr val="A4A3A4"/>
          </p15:clr>
        </p15:guide>
        <p15:guide id="4" pos="360">
          <p15:clr>
            <a:srgbClr val="A4A3A4"/>
          </p15:clr>
        </p15:guide>
        <p15:guide id="5" pos="540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a KOROLEVA" initials="AK" lastIdx="1" clrIdx="0">
    <p:extLst>
      <p:ext uri="{19B8F6BF-5375-455C-9EA6-DF929625EA0E}">
        <p15:presenceInfo xmlns:p15="http://schemas.microsoft.com/office/powerpoint/2012/main" userId="S-1-5-21-168139140-835478840-2976084611-1139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333" autoAdjust="0"/>
    <p:restoredTop sz="74340" autoAdjust="0"/>
  </p:normalViewPr>
  <p:slideViewPr>
    <p:cSldViewPr snapToGrid="0">
      <p:cViewPr varScale="1">
        <p:scale>
          <a:sx n="76" d="100"/>
          <a:sy n="76" d="100"/>
        </p:scale>
        <p:origin x="1085" y="53"/>
      </p:cViewPr>
      <p:guideLst>
        <p:guide orient="horz" pos="1712"/>
        <p:guide orient="horz" pos="530"/>
        <p:guide orient="horz" pos="3868"/>
        <p:guide pos="360"/>
        <p:guide pos="54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howGuides="1">
      <p:cViewPr varScale="1">
        <p:scale>
          <a:sx n="99" d="100"/>
          <a:sy n="99" d="100"/>
        </p:scale>
        <p:origin x="-3540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_rels/activeX5.xml.rels><?xml version="1.0" encoding="UTF-8" standalone="yes"?>
<Relationships xmlns="http://schemas.openxmlformats.org/package/2006/relationships"><Relationship Id="rId1" Type="http://schemas.microsoft.com/office/2006/relationships/activeXControlBinary" Target="activeX5.bin"/></Relationships>
</file>

<file path=ppt/activeX/activeX1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5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1B95B0-35DA-4320-8EBF-7A5215A7D67C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53968-743C-422B-AFA1-D28B86755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908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A7EF42-A50A-4F77-8CB9-86E330A140DF}" type="datetimeFigureOut">
              <a:rPr lang="en-US" smtClean="0"/>
              <a:t>2015-06-08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783F9E-E1AC-4380-9E3A-FB0F91E75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378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83F9E-E1AC-4380-9E3A-FB0F91E75F1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7066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210CA-7627-4C97-B380-618AB349170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4487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83F9E-E1AC-4380-9E3A-FB0F91E75F1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8977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52C70-EE11-4295-AB88-B2956FB209C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6054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896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83F9E-E1AC-4380-9E3A-FB0F91E75F1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418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ru-RU" sz="1200" kern="120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116E8-A6B7-406D-BB20-3450936E4F8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042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68349-4A52-4683-B834-9251B6D31EB1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5596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83F9E-E1AC-4380-9E3A-FB0F91E75F1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6223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9334C8-5EDC-498B-ADDA-FDB67C7B9574}" type="slidenum">
              <a:rPr lang="en-GB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5111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83F9E-E1AC-4380-9E3A-FB0F91E75F1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7182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74688" y="808038"/>
            <a:ext cx="5387975" cy="40417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Rectangle 3"/>
          <p:cNvSpPr>
            <a:spLocks noGrp="1"/>
          </p:cNvSpPr>
          <p:nvPr>
            <p:ph type="body" idx="1"/>
          </p:nvPr>
        </p:nvSpPr>
        <p:spPr bwMode="auto">
          <a:xfrm>
            <a:off x="898497" y="5118436"/>
            <a:ext cx="4940902" cy="484957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06402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83F9E-E1AC-4380-9E3A-FB0F91E75F1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34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Presentation titl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970924"/>
            <a:ext cx="8001000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1500" y="3485617"/>
            <a:ext cx="8001000" cy="2287588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3323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+ 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087438"/>
            <a:ext cx="8001000" cy="86411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2276852"/>
            <a:ext cx="8001000" cy="386359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23939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for migration of old PP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6030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0375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/>
          <p:cNvSpPr>
            <a:spLocks noGrp="1"/>
          </p:cNvSpPr>
          <p:nvPr>
            <p:ph type="body" idx="1"/>
          </p:nvPr>
        </p:nvSpPr>
        <p:spPr>
          <a:xfrm>
            <a:off x="571499" y="2274438"/>
            <a:ext cx="3757655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u contenu 3"/>
          <p:cNvSpPr>
            <a:spLocks noGrp="1"/>
          </p:cNvSpPr>
          <p:nvPr>
            <p:ph sz="half" idx="2"/>
          </p:nvPr>
        </p:nvSpPr>
        <p:spPr>
          <a:xfrm>
            <a:off x="571499" y="3031200"/>
            <a:ext cx="3757655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13369" y="2274438"/>
            <a:ext cx="3759131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13369" y="3031200"/>
            <a:ext cx="3759131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dirty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4641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SO Sans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30580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2600" b="1" i="0">
                <a:solidFill>
                  <a:srgbClr val="18619E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noProof="0" dirty="0" smtClean="0"/>
              <a:t>Cliquez et modifiez le titre</a:t>
            </a:r>
            <a:endParaRPr lang="fr-FR" dirty="0"/>
          </a:p>
        </p:txBody>
      </p:sp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455613" y="1298575"/>
            <a:ext cx="8307387" cy="4568825"/>
          </a:xfrm>
          <a:prstGeom prst="rect">
            <a:avLst/>
          </a:prstGeom>
        </p:spPr>
        <p:txBody>
          <a:bodyPr/>
          <a:lstStyle>
            <a:lvl1pPr marL="0" marR="0" indent="288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2"/>
              <a:buChar char="§"/>
              <a:tabLst/>
              <a:defRPr sz="2200">
                <a:solidFill>
                  <a:srgbClr val="3C3C3C"/>
                </a:solidFill>
                <a:latin typeface="Arial"/>
                <a:cs typeface="Arial"/>
              </a:defRPr>
            </a:lvl1pPr>
            <a:lvl2pPr marL="360000" marR="0" indent="2880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Lucida Grande"/>
              <a:buChar char="–"/>
              <a:tabLst/>
              <a:defRPr sz="2200">
                <a:solidFill>
                  <a:srgbClr val="3C3C3C"/>
                </a:solidFill>
                <a:latin typeface="Arial"/>
                <a:cs typeface="Arial"/>
              </a:defRPr>
            </a:lvl2pPr>
            <a:lvl3pPr marL="648000" marR="0" indent="2880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Lucida Grande"/>
              <a:buChar char="–"/>
              <a:tabLst/>
              <a:defRPr sz="2200">
                <a:solidFill>
                  <a:srgbClr val="3C3C3C"/>
                </a:solidFill>
                <a:latin typeface="Arial"/>
                <a:cs typeface="Arial"/>
              </a:defRPr>
            </a:lvl3pPr>
          </a:lstStyle>
          <a:p>
            <a:pPr lvl="0"/>
            <a:r>
              <a:rPr lang="fr-FR" noProof="0" dirty="0" smtClean="0"/>
              <a:t>Cliquez pour modifier les styles du texte du masque</a:t>
            </a:r>
          </a:p>
          <a:p>
            <a:pPr lvl="1"/>
            <a:r>
              <a:rPr lang="fr-FR" noProof="0" dirty="0" smtClean="0"/>
              <a:t>Deuxième niveau</a:t>
            </a:r>
          </a:p>
          <a:p>
            <a:pPr lvl="2"/>
            <a:r>
              <a:rPr lang="fr-FR" noProof="0" dirty="0" smtClean="0"/>
              <a:t>Troisième niveau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03225" y="6508750"/>
            <a:ext cx="5624513" cy="3317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>
                <a:solidFill>
                  <a:srgbClr val="808080"/>
                </a:solidFill>
              </a:rPr>
              <a:t>SG/15891893 - 2011-05-12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225" y="6157913"/>
            <a:ext cx="78644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808080"/>
                </a:solidFill>
              </a:rPr>
              <a:t>Energy Management – 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23225" y="6357938"/>
            <a:ext cx="363538" cy="1825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473E659-4696-4011-B9AE-203E7EBA265D}" type="slidenum">
              <a:rPr lang="en-GB">
                <a:solidFill>
                  <a:srgbClr val="808080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80808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4918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A15E2E5-7774-4C56-840D-1D130D22E899}" type="datetimeFigureOut">
              <a:rPr lang="en-US" smtClean="0"/>
              <a:pPr/>
              <a:t>2015-06-08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F3ECD8D-EF22-435F-BA74-DBC050609A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3223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690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picture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2717800"/>
            <a:ext cx="8001000" cy="3422650"/>
          </a:xfrm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512761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571500" y="2717800"/>
            <a:ext cx="8001000" cy="34083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49235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2717800"/>
            <a:ext cx="8001000" cy="3422650"/>
          </a:xfrm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75389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-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970924"/>
            <a:ext cx="8001000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1500" y="3485617"/>
            <a:ext cx="8001000" cy="2287588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98187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for migration of old PP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23721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856297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0" y="1960563"/>
            <a:ext cx="3757655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u contenu 3"/>
          <p:cNvSpPr>
            <a:spLocks noGrp="1"/>
          </p:cNvSpPr>
          <p:nvPr>
            <p:ph sz="half" idx="2"/>
          </p:nvPr>
        </p:nvSpPr>
        <p:spPr>
          <a:xfrm>
            <a:off x="571499" y="2717800"/>
            <a:ext cx="3757655" cy="35811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13369" y="1960563"/>
            <a:ext cx="3759131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13369" y="2717800"/>
            <a:ext cx="3759131" cy="35811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dirty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571500" y="841375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6146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for migration of old PP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2606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1399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499" y="2274438"/>
            <a:ext cx="3757655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1499" y="3031200"/>
            <a:ext cx="3757655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13369" y="2274438"/>
            <a:ext cx="3759131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13369" y="3031200"/>
            <a:ext cx="3759131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dirty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5010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big picture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2717800"/>
            <a:ext cx="8001000" cy="3422650"/>
          </a:xfrm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92184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571500" y="2717800"/>
            <a:ext cx="8001000" cy="34083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0748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585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Pictur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2717800"/>
            <a:ext cx="8001000" cy="3422650"/>
          </a:xfrm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19115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control" Target="../activeX/activeX1.xml"/><Relationship Id="rId13" Type="http://schemas.openxmlformats.org/officeDocument/2006/relationships/image" Target="../media/image3.wmf"/><Relationship Id="rId3" Type="http://schemas.openxmlformats.org/officeDocument/2006/relationships/slideLayout" Target="../slideLayouts/slideLayout3.xml"/><Relationship Id="rId7" Type="http://schemas.openxmlformats.org/officeDocument/2006/relationships/vmlDrawing" Target="../drawings/vmlDrawing1.v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2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5.xml"/><Relationship Id="rId10" Type="http://schemas.openxmlformats.org/officeDocument/2006/relationships/control" Target="../activeX/activeX3.xml"/><Relationship Id="rId4" Type="http://schemas.openxmlformats.org/officeDocument/2006/relationships/slideLayout" Target="../slideLayouts/slideLayout4.xml"/><Relationship Id="rId9" Type="http://schemas.openxmlformats.org/officeDocument/2006/relationships/control" Target="../activeX/activeX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control" Target="../activeX/activeX4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.wmf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10.xml"/><Relationship Id="rId15" Type="http://schemas.openxmlformats.org/officeDocument/2006/relationships/image" Target="../media/image6.wmf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control" Target="../activeX/activeX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17800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ISO PowerPoint Template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26363325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914400" rtl="0" eaLnBrk="1" latinLnBrk="0" hangingPunct="1">
        <a:spcBef>
          <a:spcPct val="0"/>
        </a:spcBef>
        <a:buNone/>
        <a:defRPr sz="36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17800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718" name="Image1" r:id="rId8" imgW="9144000" imgH="114480"/>
        </mc:Choice>
        <mc:Fallback>
          <p:control name="Image1" r:id="rId8" imgW="9144000" imgH="114480">
            <p:pic>
              <p:nvPicPr>
                <p:cNvPr id="3" name="Image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1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9144000" cy="1174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719" name="Image2" r:id="rId9" imgW="563760" imgH="769680"/>
        </mc:Choice>
        <mc:Fallback>
          <p:control name="Image2" r:id="rId9" imgW="563760" imgH="769680">
            <p:pic>
              <p:nvPicPr>
                <p:cNvPr id="4" name="Image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2"/>
                <a:srcRect/>
                <a:stretch>
                  <a:fillRect/>
                </a:stretch>
              </p:blipFill>
              <p:spPr bwMode="auto">
                <a:xfrm>
                  <a:off x="571500" y="77788"/>
                  <a:ext cx="566738" cy="7683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720" name="Image3" r:id="rId10" imgW="502920" imgH="457200"/>
        </mc:Choice>
        <mc:Fallback>
          <p:control name="Image3" r:id="rId10" imgW="502920" imgH="457200">
            <p:pic>
              <p:nvPicPr>
                <p:cNvPr id="5" name="Image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609600" y="336550"/>
                  <a:ext cx="503238" cy="457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443503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4" r:id="rId2"/>
    <p:sldLayoutId id="2147483678" r:id="rId3"/>
    <p:sldLayoutId id="2147483682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2276852"/>
            <a:ext cx="7994650" cy="3863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grpSp>
        <p:nvGrpSpPr>
          <p:cNvPr id="205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1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2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3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31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4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4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1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2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1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2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1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2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</p:spTree>
    <p:controls>
      <mc:AlternateContent xmlns:mc="http://schemas.openxmlformats.org/markup-compatibility/2006">
        <mc:Choice xmlns:v="urn:schemas-microsoft-com:vml" Requires="v">
          <p:control spid="2518" name="Image2" r:id="rId13" imgW="403920" imgH="548640"/>
        </mc:Choice>
        <mc:Fallback>
          <p:control name="Image2" r:id="rId13" imgW="403920" imgH="548640">
            <p:pic>
              <p:nvPicPr>
                <p:cNvPr id="20" name="Image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5"/>
                <a:srcRect/>
                <a:stretch>
                  <a:fillRect/>
                </a:stretch>
              </p:blipFill>
              <p:spPr bwMode="auto">
                <a:xfrm>
                  <a:off x="571500" y="0"/>
                  <a:ext cx="406400" cy="5508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519" name="Image3" r:id="rId14" imgW="358200" imgH="327600"/>
        </mc:Choice>
        <mc:Fallback>
          <p:control name="Image3" r:id="rId14" imgW="358200" imgH="327600">
            <p:pic>
              <p:nvPicPr>
                <p:cNvPr id="21" name="Image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98488" y="185738"/>
                  <a:ext cx="361950" cy="32702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14780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5" r:id="rId2"/>
    <p:sldLayoutId id="2147483663" r:id="rId3"/>
    <p:sldLayoutId id="2147483664" r:id="rId4"/>
    <p:sldLayoutId id="2147483667" r:id="rId5"/>
    <p:sldLayoutId id="2147483680" r:id="rId6"/>
    <p:sldLayoutId id="2147483681" r:id="rId7"/>
    <p:sldLayoutId id="2147483683" r:id="rId8"/>
    <p:sldLayoutId id="2147483687" r:id="rId9"/>
    <p:sldLayoutId id="2147483688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2276852"/>
            <a:ext cx="7994650" cy="3863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grpSp>
        <p:nvGrpSpPr>
          <p:cNvPr id="205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</p:spTree>
    <p:extLst>
      <p:ext uri="{BB962C8B-B14F-4D97-AF65-F5344CB8AC3E}">
        <p14:creationId xmlns:p14="http://schemas.microsoft.com/office/powerpoint/2010/main" val="3101421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6" r:id="rId3"/>
    <p:sldLayoutId id="2147483673" r:id="rId4"/>
    <p:sldLayoutId id="2147483684" r:id="rId5"/>
    <p:sldLayoutId id="2147483685" r:id="rId6"/>
    <p:sldLayoutId id="2147483686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inkedin.com/company/iso-international-organization-for-standardization" TargetMode="External"/><Relationship Id="rId3" Type="http://schemas.openxmlformats.org/officeDocument/2006/relationships/hyperlink" Target="mailto:koroleva@iso.org" TargetMode="External"/><Relationship Id="rId7" Type="http://schemas.openxmlformats.org/officeDocument/2006/relationships/hyperlink" Target="https://twitter.com/isostandard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facebook.com/isostandards" TargetMode="External"/><Relationship Id="rId5" Type="http://schemas.openxmlformats.org/officeDocument/2006/relationships/hyperlink" Target="http://www.iso.org/" TargetMode="External"/><Relationship Id="rId4" Type="http://schemas.openxmlformats.org/officeDocument/2006/relationships/hyperlink" Target="mailto:central@iso.or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0" y="2614613"/>
            <a:ext cx="8001000" cy="863600"/>
          </a:xfrm>
        </p:spPr>
        <p:txBody>
          <a:bodyPr>
            <a:noAutofit/>
          </a:bodyPr>
          <a:lstStyle/>
          <a:p>
            <a:r>
              <a:rPr lang="ru-RU" sz="4000" dirty="0" smtClean="0"/>
              <a:t>Доклад о </a:t>
            </a:r>
            <a:r>
              <a:rPr lang="ru-RU" sz="4000" dirty="0"/>
              <a:t>деятельности </a:t>
            </a:r>
            <a:r>
              <a:rPr lang="ru-RU" sz="4000" dirty="0" smtClean="0"/>
              <a:t>ИСО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fr-FR" sz="4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87079" y="5366379"/>
            <a:ext cx="8001000" cy="844550"/>
          </a:xfrm>
          <a:prstGeom prst="rect">
            <a:avLst/>
          </a:prstGeom>
        </p:spPr>
        <p:txBody>
          <a:bodyPr/>
          <a:lstStyle/>
          <a:p>
            <a:pPr marL="0" indent="0" algn="l">
              <a:buNone/>
            </a:pPr>
            <a:r>
              <a:rPr lang="ru-RU" sz="2000" dirty="0" smtClean="0"/>
              <a:t>Анна Королева, ИСО/КАСКО</a:t>
            </a:r>
            <a:endParaRPr lang="fr-FR" sz="2000" dirty="0" smtClean="0"/>
          </a:p>
          <a:p>
            <a:pPr marL="0" indent="0" algn="l">
              <a:buNone/>
            </a:pPr>
            <a:r>
              <a:rPr lang="ru-RU" sz="2000" dirty="0"/>
              <a:t>47-е заседание </a:t>
            </a:r>
            <a:r>
              <a:rPr lang="ru-RU" sz="2000" dirty="0" err="1" smtClean="0"/>
              <a:t>МГС</a:t>
            </a:r>
            <a:r>
              <a:rPr lang="fr-FR" sz="2000" dirty="0" smtClean="0"/>
              <a:t>, </a:t>
            </a:r>
            <a:r>
              <a:rPr lang="ru-RU" sz="2000" dirty="0" smtClean="0"/>
              <a:t>1</a:t>
            </a:r>
            <a:r>
              <a:rPr lang="en-US" sz="2000" dirty="0" smtClean="0"/>
              <a:t>6-19</a:t>
            </a:r>
            <a:r>
              <a:rPr lang="ru-RU" sz="2000" dirty="0" smtClean="0"/>
              <a:t> </a:t>
            </a:r>
            <a:r>
              <a:rPr lang="ru-RU" sz="2000" dirty="0"/>
              <a:t>июня 2015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27063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4960385"/>
              </p:ext>
            </p:extLst>
          </p:nvPr>
        </p:nvGraphicFramePr>
        <p:xfrm>
          <a:off x="671208" y="1148318"/>
          <a:ext cx="7685983" cy="5340833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1109023"/>
                <a:gridCol w="2192320"/>
                <a:gridCol w="2192320"/>
                <a:gridCol w="2192320"/>
              </a:tblGrid>
              <a:tr h="5352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ДАТА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УТРО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ПОСЛЕ ПОЛУДНЯ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ВЕЧЕР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2861" marR="62861" marT="0" marB="0" anchor="ctr"/>
                </a:tc>
              </a:tr>
              <a:tr h="10694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Вторник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15 сентября</a:t>
                      </a:r>
                      <a:endParaRPr lang="en-US" sz="1200" b="1" kern="1200" dirty="0">
                        <a:solidFill>
                          <a:schemeClr val="lt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endParaRPr lang="en-US" sz="1200" kern="1200" dirty="0" smtClean="0">
                        <a:effectLst/>
                      </a:endParaRP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effectLst/>
                        </a:rPr>
                        <a:t>ТРБ</a:t>
                      </a:r>
                      <a:r>
                        <a:rPr lang="en-US" sz="1200" kern="1200" dirty="0" smtClean="0">
                          <a:effectLst/>
                        </a:rPr>
                        <a:t> (</a:t>
                      </a:r>
                      <a:r>
                        <a:rPr lang="ru-RU" sz="1200" kern="1200" dirty="0" smtClean="0">
                          <a:effectLst/>
                        </a:rPr>
                        <a:t>для членов</a:t>
                      </a:r>
                      <a:r>
                        <a:rPr lang="en-US" sz="1200" kern="1200" dirty="0" smtClean="0">
                          <a:effectLst/>
                        </a:rPr>
                        <a:t> </a:t>
                      </a:r>
                      <a:r>
                        <a:rPr lang="ru-RU" sz="1200" kern="1200" dirty="0" err="1" smtClean="0">
                          <a:effectLst/>
                        </a:rPr>
                        <a:t>ТРБ</a:t>
                      </a:r>
                      <a:r>
                        <a:rPr lang="en-US" sz="1200" kern="1200" dirty="0" smtClean="0">
                          <a:effectLst/>
                        </a:rPr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err="1" smtClean="0">
                          <a:effectLst/>
                        </a:rPr>
                        <a:t>ДЕВКО</a:t>
                      </a:r>
                      <a:r>
                        <a:rPr lang="en-US" sz="1200" kern="1200" dirty="0" smtClean="0">
                          <a:effectLst/>
                        </a:rPr>
                        <a:t> (</a:t>
                      </a:r>
                      <a:r>
                        <a:rPr lang="ru-RU" sz="1200" kern="1200" dirty="0" smtClean="0">
                          <a:effectLst/>
                        </a:rPr>
                        <a:t>для членов</a:t>
                      </a:r>
                      <a:r>
                        <a:rPr lang="en-US" sz="1200" kern="1200" dirty="0" smtClean="0">
                          <a:effectLst/>
                        </a:rPr>
                        <a:t> </a:t>
                      </a:r>
                      <a:r>
                        <a:rPr lang="ru-RU" sz="1200" kern="1200" dirty="0" err="1" smtClean="0">
                          <a:effectLst/>
                        </a:rPr>
                        <a:t>ДЕВКО</a:t>
                      </a:r>
                      <a:r>
                        <a:rPr lang="en-US" sz="1200" kern="1200" dirty="0" smtClean="0">
                          <a:effectLst/>
                        </a:rPr>
                        <a:t>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200" b="1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effectLst/>
                        </a:rPr>
                        <a:t>ТРБ</a:t>
                      </a:r>
                      <a:r>
                        <a:rPr lang="en-US" sz="1200" dirty="0" smtClean="0">
                          <a:effectLst/>
                        </a:rPr>
                        <a:t> </a:t>
                      </a:r>
                      <a:r>
                        <a:rPr lang="en-US" sz="1200" kern="1200" dirty="0" smtClean="0">
                          <a:effectLst/>
                        </a:rPr>
                        <a:t>(</a:t>
                      </a:r>
                      <a:r>
                        <a:rPr lang="ru-RU" sz="1200" kern="1200" dirty="0" smtClean="0">
                          <a:effectLst/>
                        </a:rPr>
                        <a:t>для членов</a:t>
                      </a:r>
                      <a:r>
                        <a:rPr lang="en-US" sz="1200" kern="1200" dirty="0" smtClean="0">
                          <a:effectLst/>
                        </a:rPr>
                        <a:t> </a:t>
                      </a:r>
                      <a:r>
                        <a:rPr lang="ru-RU" sz="1200" kern="1200" dirty="0" err="1" smtClean="0">
                          <a:effectLst/>
                        </a:rPr>
                        <a:t>ТРБ</a:t>
                      </a:r>
                      <a:r>
                        <a:rPr lang="en-US" sz="1200" kern="1200" dirty="0" smtClean="0">
                          <a:effectLst/>
                        </a:rPr>
                        <a:t>)</a:t>
                      </a:r>
                      <a:endParaRPr lang="en-US" sz="1200" dirty="0" smtClean="0">
                        <a:effectLst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ДЕВКО</a:t>
                      </a:r>
                      <a:r>
                        <a:rPr lang="en-US" sz="1200" dirty="0" smtClean="0">
                          <a:effectLst/>
                        </a:rPr>
                        <a:t> </a:t>
                      </a:r>
                      <a:r>
                        <a:rPr lang="en-US" sz="1200" kern="1200" dirty="0" smtClean="0">
                          <a:effectLst/>
                        </a:rPr>
                        <a:t>(</a:t>
                      </a:r>
                      <a:r>
                        <a:rPr lang="ru-RU" sz="1200" kern="1200" dirty="0" smtClean="0">
                          <a:effectLst/>
                        </a:rPr>
                        <a:t>для членов</a:t>
                      </a:r>
                      <a:r>
                        <a:rPr lang="en-US" sz="1200" kern="1200" dirty="0" smtClean="0">
                          <a:effectLst/>
                        </a:rPr>
                        <a:t> </a:t>
                      </a:r>
                      <a:r>
                        <a:rPr lang="ru-RU" sz="1200" kern="1200" dirty="0" err="1" smtClean="0">
                          <a:effectLst/>
                        </a:rPr>
                        <a:t>ДЕВКО</a:t>
                      </a:r>
                      <a:r>
                        <a:rPr lang="en-US" sz="1200" kern="1200" dirty="0" smtClean="0">
                          <a:effectLst/>
                        </a:rPr>
                        <a:t>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ОФИЦИАЛЬНЫЙ ПРИЕМ</a:t>
                      </a:r>
                      <a:endParaRPr lang="en-US" sz="1200" b="1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61" marR="62861" marT="0" marB="0"/>
                </a:tc>
              </a:tr>
              <a:tr h="14972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Среда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16 сентября</a:t>
                      </a:r>
                      <a:endParaRPr lang="en-US" sz="1200" dirty="0">
                        <a:effectLst/>
                        <a:latin typeface="+mj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ГЕНЕРАЛЬНАЯ АССАМБЛЕЯ</a:t>
                      </a:r>
                      <a:endParaRPr lang="en-US" sz="1200" baseline="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effectLst/>
                        </a:rPr>
                        <a:t>BREAK-OUT</a:t>
                      </a:r>
                      <a:r>
                        <a:rPr lang="en-US" sz="1200" kern="1200" baseline="0" dirty="0" smtClean="0">
                          <a:effectLst/>
                        </a:rPr>
                        <a:t> </a:t>
                      </a:r>
                      <a:r>
                        <a:rPr lang="ru-RU" sz="1200" kern="1200" baseline="0" dirty="0" smtClean="0">
                          <a:effectLst/>
                        </a:rPr>
                        <a:t>СЕССИИ</a:t>
                      </a:r>
                      <a:endParaRPr lang="en-US" sz="1200" b="1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 kern="12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ГЕНЕРАЛЬНАЯ АССАМБЛЕЯ</a:t>
                      </a:r>
                      <a:endParaRPr lang="fr-CH" sz="1200" kern="1200" baseline="0" dirty="0" smtClean="0">
                        <a:effectLst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</a:rPr>
                        <a:t>ДЕВКО</a:t>
                      </a:r>
                      <a:r>
                        <a:rPr lang="en-US" sz="1200" baseline="0" dirty="0" smtClean="0">
                          <a:effectLst/>
                        </a:rPr>
                        <a:t> </a:t>
                      </a:r>
                      <a:r>
                        <a:rPr lang="ru-RU" sz="1200" kern="1200" baseline="0" dirty="0" err="1" smtClean="0">
                          <a:effectLst/>
                        </a:rPr>
                        <a:t>КАГ</a:t>
                      </a:r>
                      <a:endParaRPr lang="en-US" sz="1200" kern="1200" baseline="0" dirty="0" smtClean="0">
                        <a:effectLst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effectLst/>
                        </a:rPr>
                        <a:t>(</a:t>
                      </a:r>
                      <a:r>
                        <a:rPr lang="ru-RU" sz="1200" kern="1200" dirty="0" smtClean="0">
                          <a:effectLst/>
                        </a:rPr>
                        <a:t>для членов</a:t>
                      </a:r>
                      <a:r>
                        <a:rPr lang="en-US" sz="1200" kern="1200" dirty="0" smtClean="0">
                          <a:effectLst/>
                        </a:rPr>
                        <a:t> </a:t>
                      </a:r>
                      <a:r>
                        <a:rPr lang="ru-RU" sz="1200" kern="1200" dirty="0" err="1" smtClean="0">
                          <a:effectLst/>
                        </a:rPr>
                        <a:t>ДЕВКО</a:t>
                      </a:r>
                      <a:r>
                        <a:rPr lang="en-US" sz="1200" kern="1200" dirty="0" smtClean="0">
                          <a:effectLst/>
                        </a:rPr>
                        <a:t>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200" kern="1200" dirty="0" smtClean="0">
                        <a:effectLst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2861" marR="62861" marT="0" marB="0"/>
                </a:tc>
              </a:tr>
              <a:tr h="12833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Четверг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17 сентября</a:t>
                      </a:r>
                      <a:endParaRPr lang="en-US" sz="1200" dirty="0">
                        <a:effectLst/>
                        <a:latin typeface="+mj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ГЕНЕРАЛЬНАЯ АССАМБЛЕЯ</a:t>
                      </a:r>
                      <a:r>
                        <a:rPr lang="en-US" sz="1200" dirty="0" smtClean="0">
                          <a:effectLst/>
                        </a:rPr>
                        <a:t> 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effectLst/>
                        </a:rPr>
                        <a:t>КОМИТЕТ</a:t>
                      </a:r>
                      <a:r>
                        <a:rPr lang="en-US" sz="1200" kern="1200" dirty="0" smtClean="0">
                          <a:effectLst/>
                        </a:rPr>
                        <a:t> </a:t>
                      </a:r>
                      <a:r>
                        <a:rPr lang="ru-RU" sz="1200" kern="1200" dirty="0" err="1" smtClean="0">
                          <a:effectLst/>
                        </a:rPr>
                        <a:t>ФИН</a:t>
                      </a:r>
                      <a:r>
                        <a:rPr lang="en-US" sz="1200" kern="1200" dirty="0" smtClean="0">
                          <a:effectLst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effectLst/>
                        </a:rPr>
                        <a:t>(</a:t>
                      </a:r>
                      <a:r>
                        <a:rPr lang="ru-RU" sz="1200" kern="1200" dirty="0" smtClean="0">
                          <a:effectLst/>
                        </a:rPr>
                        <a:t>для членов</a:t>
                      </a:r>
                      <a:r>
                        <a:rPr lang="en-US" sz="1200" kern="1200" dirty="0" smtClean="0">
                          <a:effectLst/>
                        </a:rPr>
                        <a:t> </a:t>
                      </a:r>
                      <a:r>
                        <a:rPr lang="ru-RU" sz="1200" kern="1200" dirty="0" err="1" smtClean="0">
                          <a:effectLst/>
                        </a:rPr>
                        <a:t>ФИН</a:t>
                      </a:r>
                      <a:r>
                        <a:rPr lang="ru-RU" sz="1200" kern="1200" dirty="0" smtClean="0">
                          <a:effectLst/>
                        </a:rPr>
                        <a:t> </a:t>
                      </a:r>
                      <a:r>
                        <a:rPr lang="en-US" sz="1200" kern="1200" dirty="0" smtClean="0">
                          <a:effectLst/>
                        </a:rPr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ГЕНЕРАЛЬНАЯ АССАМБЛЕЯ</a:t>
                      </a:r>
                      <a:endParaRPr lang="fr-CH" sz="1200" b="1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ГАЛА УЖИН</a:t>
                      </a:r>
                      <a:endParaRPr lang="en-US" sz="1200" b="1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861" marR="62861" marT="0" marB="0"/>
                </a:tc>
              </a:tr>
              <a:tr h="955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Пятница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18 сентября</a:t>
                      </a:r>
                      <a:endParaRPr lang="en-US" sz="1200" dirty="0">
                        <a:effectLst/>
                        <a:latin typeface="+mj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endParaRPr lang="en-US" sz="1200" kern="1200" dirty="0" smtClean="0">
                        <a:effectLst/>
                      </a:endParaRP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ОТКРЫТАЯ СЕССИЯ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endParaRPr lang="en-US" sz="1200" kern="1200" dirty="0" smtClean="0">
                        <a:effectLst/>
                      </a:endParaRP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</a:rPr>
                        <a:t>ОТКРЫТАЯ СЕССИЯ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2861" marR="62861" marT="0" marB="0"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94373" cy="928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09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1635" y="137996"/>
            <a:ext cx="7955673" cy="510589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solidFill>
                  <a:schemeClr val="tx1"/>
                </a:solidFill>
              </a:rPr>
              <a:t>Приоритеты </a:t>
            </a:r>
            <a:r>
              <a:rPr lang="ru-RU" sz="3600" dirty="0">
                <a:solidFill>
                  <a:schemeClr val="tx1"/>
                </a:solidFill>
              </a:rPr>
              <a:t>для </a:t>
            </a:r>
            <a:r>
              <a:rPr lang="ru-RU" sz="3600" dirty="0" smtClean="0">
                <a:solidFill>
                  <a:schemeClr val="tx1"/>
                </a:solidFill>
              </a:rPr>
              <a:t>стандартизации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502" y="1292195"/>
            <a:ext cx="8656582" cy="520429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  <a:ea typeface="MS PGothic" pitchFamily="34" charset="-128"/>
              </a:rPr>
              <a:t>Стандартизация имеет стратегическое значение для государств, бизнеса, общества и потребителей.</a:t>
            </a:r>
            <a:endParaRPr lang="en-US" sz="2400" dirty="0" smtClean="0">
              <a:solidFill>
                <a:schemeClr val="tx1"/>
              </a:solidFill>
              <a:ea typeface="MS PGothic" pitchFamily="34" charset="-128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ru-RU" sz="2400" dirty="0" smtClean="0">
              <a:solidFill>
                <a:schemeClr val="tx1"/>
              </a:solidFill>
              <a:ea typeface="MS PGothic" pitchFamily="34" charset="-128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  <a:ea typeface="MS PGothic" pitchFamily="34" charset="-128"/>
              </a:rPr>
              <a:t>Стандарты помогают в решении глобальных </a:t>
            </a:r>
            <a:r>
              <a:rPr lang="ru-RU" sz="2400" dirty="0">
                <a:solidFill>
                  <a:schemeClr val="tx1"/>
                </a:solidFill>
                <a:ea typeface="MS PGothic" pitchFamily="34" charset="-128"/>
              </a:rPr>
              <a:t>проблем </a:t>
            </a:r>
            <a:r>
              <a:rPr lang="ru-RU" sz="2400" dirty="0" smtClean="0">
                <a:solidFill>
                  <a:schemeClr val="tx1"/>
                </a:solidFill>
                <a:ea typeface="MS PGothic" pitchFamily="34" charset="-128"/>
              </a:rPr>
              <a:t>и </a:t>
            </a:r>
            <a:r>
              <a:rPr lang="ru-RU" sz="2400" dirty="0" smtClean="0">
                <a:solidFill>
                  <a:schemeClr val="tx1"/>
                </a:solidFill>
              </a:rPr>
              <a:t>предоставляют надежную основу для осуществления положительных изменений. </a:t>
            </a:r>
            <a:endParaRPr lang="en-US" sz="2400" dirty="0" smtClean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ru-RU" sz="2400" dirty="0" smtClean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  <a:ea typeface="MS PGothic" pitchFamily="34" charset="-128"/>
              </a:rPr>
              <a:t>Мы должны стремимся проще, быстрее и лучше разрабатывать международные стандарты и активно поддерживать и</a:t>
            </a:r>
            <a:r>
              <a:rPr lang="ru-RU" sz="2400" dirty="0">
                <a:solidFill>
                  <a:schemeClr val="tx1"/>
                </a:solidFill>
              </a:rPr>
              <a:t>х</a:t>
            </a:r>
            <a:r>
              <a:rPr lang="ru-RU" sz="2400" dirty="0">
                <a:solidFill>
                  <a:schemeClr val="tx1"/>
                </a:solidFill>
                <a:ea typeface="MS PGothic" pitchFamily="34" charset="-128"/>
              </a:rPr>
              <a:t> применение</a:t>
            </a:r>
            <a:r>
              <a:rPr lang="ru-RU" sz="2400" dirty="0" smtClean="0">
                <a:solidFill>
                  <a:schemeClr val="tx1"/>
                </a:solidFill>
                <a:ea typeface="MS PGothic" pitchFamily="34" charset="-128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8346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2134140"/>
            <a:ext cx="8001000" cy="3408363"/>
          </a:xfrm>
        </p:spPr>
        <p:txBody>
          <a:bodyPr>
            <a:normAutofit fontScale="77500" lnSpcReduction="20000"/>
          </a:bodyPr>
          <a:lstStyle/>
          <a:p>
            <a:endParaRPr lang="en-US" sz="2000" dirty="0" smtClean="0"/>
          </a:p>
          <a:p>
            <a:endParaRPr lang="en-US" sz="2000" dirty="0"/>
          </a:p>
          <a:p>
            <a:r>
              <a:rPr lang="ru-RU" sz="2400" dirty="0">
                <a:hlinkClick r:id="rId3"/>
              </a:rPr>
              <a:t> </a:t>
            </a:r>
          </a:p>
          <a:p>
            <a:r>
              <a:rPr lang="ru-RU" sz="2400" dirty="0"/>
              <a:t>Контактная информация</a:t>
            </a:r>
            <a:r>
              <a:rPr lang="en-US" sz="2400" dirty="0"/>
              <a:t>: </a:t>
            </a:r>
            <a:r>
              <a:rPr lang="en-US" sz="2400" dirty="0" err="1" smtClean="0">
                <a:hlinkClick r:id="rId4"/>
              </a:rPr>
              <a:t>central@iso.org</a:t>
            </a:r>
            <a:endParaRPr lang="en-US" sz="2400" dirty="0" smtClean="0"/>
          </a:p>
          <a:p>
            <a:endParaRPr lang="en-US" sz="2400" dirty="0" smtClean="0">
              <a:hlinkClick r:id="rId5"/>
            </a:endParaRPr>
          </a:p>
          <a:p>
            <a:r>
              <a:rPr lang="ru-RU" sz="2400" dirty="0" smtClean="0"/>
              <a:t>Для</a:t>
            </a:r>
            <a:r>
              <a:rPr lang="en-US" sz="2400" dirty="0" smtClean="0"/>
              <a:t> </a:t>
            </a:r>
            <a:r>
              <a:rPr lang="ru-RU" sz="2400" dirty="0" smtClean="0"/>
              <a:t>подробной информации</a:t>
            </a:r>
            <a:r>
              <a:rPr lang="en-US" sz="2400" dirty="0" smtClean="0"/>
              <a:t> </a:t>
            </a:r>
            <a:r>
              <a:rPr lang="ru-RU" sz="2400" dirty="0" smtClean="0"/>
              <a:t>об </a:t>
            </a:r>
            <a:r>
              <a:rPr lang="ru-RU" sz="2400" dirty="0"/>
              <a:t>ИСО</a:t>
            </a:r>
            <a:r>
              <a:rPr lang="en-US" sz="2400" dirty="0" smtClean="0"/>
              <a:t>: </a:t>
            </a:r>
            <a:r>
              <a:rPr lang="en-US" sz="2400" dirty="0" smtClean="0">
                <a:hlinkClick r:id="rId5"/>
              </a:rPr>
              <a:t>www.iso.org</a:t>
            </a:r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r>
              <a:rPr lang="ru-RU" sz="2400" dirty="0"/>
              <a:t>Следите за нами </a:t>
            </a:r>
            <a:r>
              <a:rPr lang="ru-RU" sz="2400" dirty="0" smtClean="0"/>
              <a:t>в социальных сетях</a:t>
            </a:r>
            <a:r>
              <a:rPr lang="en-US" sz="2400" dirty="0" smtClean="0"/>
              <a:t>!</a:t>
            </a:r>
          </a:p>
          <a:p>
            <a:pPr lvl="1"/>
            <a:r>
              <a:rPr lang="en-US" sz="2400" dirty="0" err="1" smtClean="0">
                <a:hlinkClick r:id="rId6"/>
              </a:rPr>
              <a:t>www.facebook.com</a:t>
            </a:r>
            <a:r>
              <a:rPr lang="en-US" sz="2400" dirty="0" smtClean="0">
                <a:hlinkClick r:id="rId6"/>
              </a:rPr>
              <a:t>/</a:t>
            </a:r>
            <a:r>
              <a:rPr lang="en-US" sz="2400" dirty="0" err="1" smtClean="0">
                <a:hlinkClick r:id="rId6"/>
              </a:rPr>
              <a:t>isostandards</a:t>
            </a:r>
            <a:r>
              <a:rPr lang="en-US" sz="2400" dirty="0" smtClean="0"/>
              <a:t> </a:t>
            </a:r>
          </a:p>
          <a:p>
            <a:pPr lvl="1"/>
            <a:r>
              <a:rPr lang="en-US" sz="2400" dirty="0" err="1" smtClean="0">
                <a:hlinkClick r:id="rId7"/>
              </a:rPr>
              <a:t>twitter.com</a:t>
            </a:r>
            <a:r>
              <a:rPr lang="en-US" sz="2400" dirty="0" smtClean="0">
                <a:hlinkClick r:id="rId7"/>
              </a:rPr>
              <a:t>/</a:t>
            </a:r>
            <a:r>
              <a:rPr lang="en-US" sz="2400" dirty="0" err="1" smtClean="0">
                <a:hlinkClick r:id="rId7"/>
              </a:rPr>
              <a:t>isostandards</a:t>
            </a:r>
            <a:endParaRPr lang="en-US" sz="2400" dirty="0" smtClean="0"/>
          </a:p>
          <a:p>
            <a:pPr lvl="1"/>
            <a:r>
              <a:rPr lang="en-US" sz="2400" dirty="0" smtClean="0">
                <a:hlinkClick r:id="rId8"/>
              </a:rPr>
              <a:t>www.linkedin.com/company/iso-international-organization-for-standardization</a:t>
            </a:r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7875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0206" y="3963024"/>
            <a:ext cx="8062287" cy="2023105"/>
          </a:xfrm>
          <a:solidFill>
            <a:schemeClr val="bg1">
              <a:alpha val="65000"/>
            </a:schemeClr>
          </a:solidFill>
        </p:spPr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ru-RU" sz="4400" b="1" dirty="0"/>
              <a:t>Согласие - это путь к великим </a:t>
            </a:r>
            <a:r>
              <a:rPr lang="ru-RU" sz="4400" b="1" dirty="0" smtClean="0"/>
              <a:t>достижениям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28616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886471"/>
            <a:ext cx="8001000" cy="864111"/>
          </a:xfrm>
        </p:spPr>
        <p:txBody>
          <a:bodyPr>
            <a:noAutofit/>
          </a:bodyPr>
          <a:lstStyle/>
          <a:p>
            <a:pPr algn="l"/>
            <a:r>
              <a:rPr lang="ru-RU" dirty="0" smtClean="0">
                <a:ea typeface="ＭＳ Ｐゴシック" pitchFamily="34" charset="-128"/>
                <a:cs typeface="Arial"/>
              </a:rPr>
              <a:t>Темы</a:t>
            </a:r>
            <a:endParaRPr lang="en-GB" dirty="0">
              <a:ea typeface="ＭＳ Ｐゴシック" pitchFamily="34" charset="-128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744" y="1982497"/>
            <a:ext cx="8001000" cy="4275852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b="1" dirty="0">
                <a:sym typeface="Wingdings" panose="05000000000000000000" pitchFamily="2" charset="2"/>
              </a:rPr>
              <a:t>ИСО в </a:t>
            </a:r>
            <a:r>
              <a:rPr lang="ru-RU" sz="2400" b="1" dirty="0" smtClean="0">
                <a:sym typeface="Wingdings" panose="05000000000000000000" pitchFamily="2" charset="2"/>
              </a:rPr>
              <a:t>цифрах</a:t>
            </a:r>
            <a:r>
              <a:rPr lang="en-US" sz="2400" b="1" dirty="0" smtClean="0">
                <a:sym typeface="Wingdings" panose="05000000000000000000" pitchFamily="2" charset="2"/>
              </a:rPr>
              <a:t>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b="1" dirty="0" smtClean="0">
                <a:sym typeface="Wingdings" panose="05000000000000000000" pitchFamily="2" charset="2"/>
              </a:rPr>
              <a:t>Стратегия ИСО</a:t>
            </a:r>
            <a:r>
              <a:rPr lang="en-US" sz="2400" b="1" dirty="0" smtClean="0">
                <a:sym typeface="Wingdings" panose="05000000000000000000" pitchFamily="2" charset="2"/>
              </a:rPr>
              <a:t> 2016-2020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b="1" dirty="0"/>
              <a:t>Глобальные задачи и </a:t>
            </a:r>
            <a:r>
              <a:rPr lang="ru-RU" sz="2400" b="1" dirty="0" smtClean="0"/>
              <a:t>ИСО</a:t>
            </a:r>
            <a:endParaRPr lang="en-US" sz="2400" b="1" dirty="0" smtClean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b="1" dirty="0" smtClean="0"/>
              <a:t>Генеральная </a:t>
            </a:r>
            <a:r>
              <a:rPr lang="ru-RU" sz="2400" b="1" dirty="0"/>
              <a:t>Ассамблея </a:t>
            </a:r>
            <a:r>
              <a:rPr lang="ru-RU" sz="2400" b="1" dirty="0" smtClean="0"/>
              <a:t>ИСО</a:t>
            </a:r>
            <a:endParaRPr lang="en-US" sz="2400" b="1" dirty="0" smtClean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b="1" dirty="0"/>
              <a:t>Завершение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1796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riangle isocèle 34"/>
          <p:cNvSpPr/>
          <p:nvPr/>
        </p:nvSpPr>
        <p:spPr>
          <a:xfrm>
            <a:off x="1794228" y="1837522"/>
            <a:ext cx="5512782" cy="428457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424843" y="22071"/>
            <a:ext cx="5709604" cy="761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base">
              <a:spcAft>
                <a:spcPct val="0"/>
              </a:spcAft>
            </a:pPr>
            <a:r>
              <a:rPr lang="ru-RU" sz="3600" b="1" dirty="0" smtClean="0">
                <a:ea typeface="ＭＳ Ｐゴシック" pitchFamily="34" charset="-128"/>
                <a:cs typeface="Arial"/>
              </a:rPr>
              <a:t>ИСО </a:t>
            </a:r>
            <a:r>
              <a:rPr lang="ru-RU" sz="3600" b="1" dirty="0">
                <a:ea typeface="ＭＳ Ｐゴシック" pitchFamily="34" charset="-128"/>
                <a:cs typeface="Arial"/>
              </a:rPr>
              <a:t>в </a:t>
            </a:r>
            <a:r>
              <a:rPr lang="ru-RU" sz="3600" b="1" dirty="0" smtClean="0">
                <a:ea typeface="ＭＳ Ｐゴシック" pitchFamily="34" charset="-128"/>
                <a:cs typeface="Arial"/>
              </a:rPr>
              <a:t>цифрах</a:t>
            </a:r>
            <a:endParaRPr lang="en-GB" sz="3600" b="1" dirty="0">
              <a:latin typeface="Arial"/>
              <a:ea typeface="ＭＳ Ｐゴシック" pitchFamily="34" charset="-128"/>
              <a:cs typeface="Arial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237930" y="1388300"/>
            <a:ext cx="2746680" cy="100267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fr-FR" sz="1600" dirty="0" smtClean="0">
                <a:solidFill>
                  <a:prstClr val="white"/>
                </a:solidFill>
                <a:latin typeface="Arial"/>
                <a:cs typeface="Arial"/>
              </a:rPr>
              <a:t>163 </a:t>
            </a:r>
            <a:r>
              <a:rPr lang="ru-RU" sz="1600" dirty="0">
                <a:solidFill>
                  <a:prstClr val="white"/>
                </a:solidFill>
                <a:cs typeface="Arial"/>
              </a:rPr>
              <a:t>национальных членов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fr-FR" sz="1600" dirty="0" smtClean="0">
                <a:solidFill>
                  <a:prstClr val="white"/>
                </a:solidFill>
                <a:latin typeface="Arial"/>
                <a:cs typeface="Arial"/>
              </a:rPr>
              <a:t>98% </a:t>
            </a:r>
            <a:r>
              <a:rPr lang="ru-RU" sz="1600" dirty="0">
                <a:solidFill>
                  <a:prstClr val="white"/>
                </a:solidFill>
                <a:cs typeface="Arial"/>
              </a:rPr>
              <a:t>мирового ВНД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fr-FR" sz="1600" dirty="0" smtClean="0">
                <a:solidFill>
                  <a:prstClr val="white"/>
                </a:solidFill>
                <a:latin typeface="Arial"/>
                <a:cs typeface="Arial"/>
              </a:rPr>
              <a:t>97% </a:t>
            </a:r>
            <a:r>
              <a:rPr lang="ru-RU" sz="1600" dirty="0" smtClean="0">
                <a:solidFill>
                  <a:prstClr val="white"/>
                </a:solidFill>
                <a:cs typeface="Arial"/>
              </a:rPr>
              <a:t>мирового </a:t>
            </a:r>
            <a:r>
              <a:rPr lang="ru-RU" sz="1600" dirty="0">
                <a:solidFill>
                  <a:prstClr val="white"/>
                </a:solidFill>
                <a:cs typeface="Arial"/>
              </a:rPr>
              <a:t>населения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72241" y="4856810"/>
            <a:ext cx="2893879" cy="155831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fr-FR" sz="1600" b="1" dirty="0" smtClean="0">
              <a:solidFill>
                <a:prstClr val="white"/>
              </a:solidFill>
              <a:latin typeface="Arial"/>
              <a:cs typeface="Arial"/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fr-FR" sz="1600" dirty="0" smtClean="0">
                <a:solidFill>
                  <a:prstClr val="white"/>
                </a:solidFill>
                <a:latin typeface="Arial"/>
                <a:cs typeface="Arial"/>
              </a:rPr>
              <a:t>3511 </a:t>
            </a:r>
            <a:r>
              <a:rPr lang="ru-RU" sz="1600" dirty="0" smtClean="0">
                <a:solidFill>
                  <a:prstClr val="white"/>
                </a:solidFill>
                <a:cs typeface="Arial"/>
              </a:rPr>
              <a:t>технических органов</a:t>
            </a:r>
            <a:endParaRPr lang="en-US" sz="1600" dirty="0" smtClean="0">
              <a:solidFill>
                <a:prstClr val="white"/>
              </a:solidFill>
              <a:cs typeface="Arial"/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fr-FR" sz="1600" dirty="0" smtClean="0">
                <a:solidFill>
                  <a:prstClr val="white"/>
                </a:solidFill>
                <a:latin typeface="Arial"/>
                <a:cs typeface="Arial"/>
              </a:rPr>
              <a:t>4696 </a:t>
            </a:r>
            <a:r>
              <a:rPr lang="ru-RU" sz="1600" dirty="0" smtClean="0">
                <a:solidFill>
                  <a:prstClr val="white"/>
                </a:solidFill>
                <a:cs typeface="Arial"/>
              </a:rPr>
              <a:t>документов на стадии разработки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prstClr val="white"/>
                </a:solidFill>
                <a:cs typeface="Arial"/>
              </a:rPr>
              <a:t>1995 техническ</a:t>
            </a:r>
            <a:r>
              <a:rPr lang="ru-RU" sz="1600" dirty="0">
                <a:solidFill>
                  <a:prstClr val="white"/>
                </a:solidFill>
                <a:cs typeface="Arial"/>
              </a:rPr>
              <a:t>их</a:t>
            </a:r>
            <a:r>
              <a:rPr lang="ru-RU" sz="1600" dirty="0" smtClean="0">
                <a:solidFill>
                  <a:prstClr val="white"/>
                </a:solidFill>
                <a:cs typeface="Arial"/>
              </a:rPr>
              <a:t> </a:t>
            </a:r>
            <a:r>
              <a:rPr lang="ru-RU" sz="1600" dirty="0">
                <a:solidFill>
                  <a:prstClr val="white"/>
                </a:solidFill>
                <a:cs typeface="Arial"/>
              </a:rPr>
              <a:t>совещания </a:t>
            </a:r>
            <a:r>
              <a:rPr lang="ru-RU" sz="1600" dirty="0" smtClean="0">
                <a:solidFill>
                  <a:prstClr val="white"/>
                </a:solidFill>
                <a:cs typeface="Arial"/>
              </a:rPr>
              <a:t>в </a:t>
            </a:r>
            <a:r>
              <a:rPr lang="ru-RU" sz="1600" dirty="0">
                <a:solidFill>
                  <a:prstClr val="white"/>
                </a:solidFill>
                <a:cs typeface="Arial"/>
              </a:rPr>
              <a:t>46 </a:t>
            </a:r>
            <a:r>
              <a:rPr lang="ru-RU" sz="1600" dirty="0" smtClean="0">
                <a:solidFill>
                  <a:prstClr val="white"/>
                </a:solidFill>
                <a:cs typeface="Arial"/>
              </a:rPr>
              <a:t>странах</a:t>
            </a:r>
            <a:endParaRPr lang="ru-RU" sz="1600" dirty="0">
              <a:solidFill>
                <a:prstClr val="white"/>
              </a:solidFill>
              <a:cs typeface="Arial"/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fr-FR" sz="1600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490244" y="4982025"/>
            <a:ext cx="2407725" cy="143309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1600" dirty="0" smtClean="0">
              <a:solidFill>
                <a:prstClr val="white"/>
              </a:solidFill>
              <a:cs typeface="Arial"/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prstClr val="white"/>
                </a:solidFill>
                <a:cs typeface="Arial"/>
              </a:rPr>
              <a:t>Центральный </a:t>
            </a:r>
            <a:r>
              <a:rPr lang="ru-RU" sz="1600" dirty="0">
                <a:solidFill>
                  <a:prstClr val="white"/>
                </a:solidFill>
                <a:cs typeface="Arial"/>
              </a:rPr>
              <a:t>секретариат в Женеве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fr-FR" sz="1600" dirty="0" smtClean="0">
                <a:solidFill>
                  <a:prstClr val="white"/>
                </a:solidFill>
                <a:latin typeface="Arial"/>
                <a:cs typeface="Arial"/>
              </a:rPr>
              <a:t>138 </a:t>
            </a:r>
            <a:r>
              <a:rPr lang="ru-RU" sz="1600" dirty="0">
                <a:solidFill>
                  <a:prstClr val="white"/>
                </a:solidFill>
                <a:cs typeface="Arial"/>
              </a:rPr>
              <a:t>штатных сотрудников из 19 стран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fr-FR" sz="1600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39" name="Ellipse 38"/>
          <p:cNvSpPr/>
          <p:nvPr/>
        </p:nvSpPr>
        <p:spPr>
          <a:xfrm>
            <a:off x="3128637" y="2999487"/>
            <a:ext cx="2837092" cy="2969514"/>
          </a:xfrm>
          <a:prstGeom prst="ellipse">
            <a:avLst/>
          </a:prstGeom>
          <a:noFill/>
          <a:ln w="50800">
            <a:solidFill>
              <a:schemeClr val="tx1"/>
            </a:solidFill>
            <a:prstDash val="lg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984645" y="5695788"/>
            <a:ext cx="1206892" cy="58548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prstClr val="white"/>
                </a:solidFill>
                <a:cs typeface="Arial"/>
              </a:rPr>
              <a:t>Рост и обучение</a:t>
            </a:r>
          </a:p>
        </p:txBody>
      </p:sp>
      <p:sp>
        <p:nvSpPr>
          <p:cNvPr id="36" name="Ellipse 35"/>
          <p:cNvSpPr>
            <a:spLocks noChangeAspect="1"/>
          </p:cNvSpPr>
          <p:nvPr/>
        </p:nvSpPr>
        <p:spPr>
          <a:xfrm>
            <a:off x="3818796" y="3663319"/>
            <a:ext cx="1592203" cy="1499977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prstClr val="white"/>
                </a:solidFill>
                <a:cs typeface="Arial"/>
              </a:rPr>
              <a:t>Видение и стратегия</a:t>
            </a:r>
            <a:endParaRPr lang="fr-FR" sz="1600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133535" y="4120567"/>
            <a:ext cx="1206892" cy="58548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prstClr val="white"/>
                </a:solidFill>
                <a:cs typeface="Arial"/>
              </a:rPr>
              <a:t>Финансы</a:t>
            </a:r>
          </a:p>
        </p:txBody>
      </p:sp>
      <p:sp>
        <p:nvSpPr>
          <p:cNvPr id="42" name="Rectangle 41"/>
          <p:cNvSpPr/>
          <p:nvPr/>
        </p:nvSpPr>
        <p:spPr>
          <a:xfrm>
            <a:off x="5917434" y="4162290"/>
            <a:ext cx="1382703" cy="58548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prstClr val="white"/>
                </a:solidFill>
                <a:cs typeface="Arial"/>
              </a:rPr>
              <a:t>Внутренний процесс</a:t>
            </a:r>
            <a:endParaRPr lang="fr-FR" sz="1600" dirty="0" smtClean="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984645" y="2593814"/>
            <a:ext cx="1447719" cy="58548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prstClr val="white"/>
                </a:solidFill>
                <a:cs typeface="Arial"/>
              </a:rPr>
              <a:t>Потребитель</a:t>
            </a:r>
          </a:p>
        </p:txBody>
      </p:sp>
      <p:cxnSp>
        <p:nvCxnSpPr>
          <p:cNvPr id="50" name="Connecteur droit avec flèche 49"/>
          <p:cNvCxnSpPr/>
          <p:nvPr/>
        </p:nvCxnSpPr>
        <p:spPr>
          <a:xfrm flipV="1">
            <a:off x="5432364" y="4451403"/>
            <a:ext cx="480983" cy="3627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avec flèche 51"/>
          <p:cNvCxnSpPr/>
          <p:nvPr/>
        </p:nvCxnSpPr>
        <p:spPr>
          <a:xfrm flipV="1">
            <a:off x="3353804" y="4456057"/>
            <a:ext cx="480983" cy="3627"/>
          </a:xfrm>
          <a:prstGeom prst="straightConnector1">
            <a:avLst/>
          </a:prstGeom>
          <a:ln w="41275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avec flèche 52"/>
          <p:cNvCxnSpPr/>
          <p:nvPr/>
        </p:nvCxnSpPr>
        <p:spPr>
          <a:xfrm rot="16200000" flipV="1">
            <a:off x="4372592" y="5426970"/>
            <a:ext cx="480983" cy="3627"/>
          </a:xfrm>
          <a:prstGeom prst="straightConnector1">
            <a:avLst/>
          </a:prstGeom>
          <a:ln w="41275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635630" y="2245557"/>
            <a:ext cx="2462821" cy="753930"/>
          </a:xfrm>
          <a:prstGeom prst="rect">
            <a:avLst/>
          </a:prstGeom>
          <a:solidFill>
            <a:srgbClr val="FF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prstClr val="white"/>
                </a:solidFill>
                <a:cs typeface="Arial"/>
              </a:rPr>
              <a:t>Коллекция</a:t>
            </a:r>
            <a:r>
              <a:rPr lang="en-US" sz="1600" dirty="0" smtClean="0">
                <a:solidFill>
                  <a:prstClr val="white"/>
                </a:solidFill>
                <a:cs typeface="Arial"/>
              </a:rPr>
              <a:t> </a:t>
            </a:r>
            <a:r>
              <a:rPr lang="fr-FR" sz="1600" dirty="0" smtClean="0">
                <a:solidFill>
                  <a:prstClr val="white"/>
                </a:solidFill>
                <a:latin typeface="Arial"/>
                <a:cs typeface="Arial"/>
              </a:rPr>
              <a:t>20’493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prstClr val="white"/>
                </a:solidFill>
                <a:cs typeface="Arial"/>
              </a:rPr>
              <a:t>стандартов </a:t>
            </a:r>
            <a:endParaRPr lang="fr-FR" sz="1600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064459" y="2707786"/>
            <a:ext cx="2886054" cy="955534"/>
          </a:xfrm>
          <a:prstGeom prst="rect">
            <a:avLst/>
          </a:prstGeom>
          <a:solidFill>
            <a:srgbClr val="FF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/>
              <a:t>Сотрудничество</a:t>
            </a:r>
            <a:r>
              <a:rPr lang="en-US" sz="1600" dirty="0" smtClean="0"/>
              <a:t> </a:t>
            </a:r>
            <a:r>
              <a:rPr lang="ru-RU" sz="1600" dirty="0" smtClean="0">
                <a:solidFill>
                  <a:prstClr val="white"/>
                </a:solidFill>
                <a:cs typeface="Arial"/>
              </a:rPr>
              <a:t>с </a:t>
            </a:r>
            <a:r>
              <a:rPr lang="ru-RU" sz="1600" dirty="0">
                <a:solidFill>
                  <a:prstClr val="white"/>
                </a:solidFill>
                <a:cs typeface="Arial"/>
              </a:rPr>
              <a:t>более чем </a:t>
            </a:r>
            <a:r>
              <a:rPr lang="ru-RU" sz="1600" dirty="0" smtClean="0">
                <a:solidFill>
                  <a:prstClr val="white"/>
                </a:solidFill>
                <a:cs typeface="Arial"/>
              </a:rPr>
              <a:t>700 организациями</a:t>
            </a:r>
            <a:endParaRPr lang="ru-RU" sz="1600" dirty="0">
              <a:solidFill>
                <a:prstClr val="white"/>
              </a:solidFill>
              <a:cs typeface="Arial"/>
            </a:endParaRPr>
          </a:p>
        </p:txBody>
      </p:sp>
      <p:cxnSp>
        <p:nvCxnSpPr>
          <p:cNvPr id="54" name="Connecteur droit avec flèche 53"/>
          <p:cNvCxnSpPr/>
          <p:nvPr/>
        </p:nvCxnSpPr>
        <p:spPr>
          <a:xfrm rot="5400000" flipV="1">
            <a:off x="4345786" y="3437499"/>
            <a:ext cx="480983" cy="3627"/>
          </a:xfrm>
          <a:prstGeom prst="straightConnector1">
            <a:avLst/>
          </a:prstGeom>
          <a:ln w="41275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629663" y="3118867"/>
            <a:ext cx="2462821" cy="753930"/>
          </a:xfrm>
          <a:prstGeom prst="rect">
            <a:avLst/>
          </a:prstGeom>
          <a:solidFill>
            <a:srgbClr val="FF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fr-FR" sz="1600" dirty="0" smtClean="0">
                <a:solidFill>
                  <a:prstClr val="white"/>
                </a:solidFill>
                <a:latin typeface="Arial"/>
                <a:cs typeface="Arial"/>
              </a:rPr>
              <a:t>1468 </a:t>
            </a:r>
            <a:r>
              <a:rPr lang="ru-RU" sz="1600" dirty="0" smtClean="0">
                <a:solidFill>
                  <a:prstClr val="white"/>
                </a:solidFill>
                <a:cs typeface="Arial"/>
              </a:rPr>
              <a:t>стандартов </a:t>
            </a:r>
            <a:r>
              <a:rPr lang="ru-RU" sz="1600" dirty="0" smtClean="0"/>
              <a:t>разработанных</a:t>
            </a:r>
            <a:r>
              <a:rPr lang="en-US" sz="1600" dirty="0" smtClean="0"/>
              <a:t> </a:t>
            </a:r>
            <a:r>
              <a:rPr lang="ru-RU" sz="1600" dirty="0">
                <a:solidFill>
                  <a:prstClr val="white"/>
                </a:solidFill>
                <a:cs typeface="Arial"/>
              </a:rPr>
              <a:t>в</a:t>
            </a:r>
            <a:endParaRPr lang="ru-RU" sz="1600" dirty="0"/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/>
              <a:t> </a:t>
            </a:r>
            <a:r>
              <a:rPr lang="fr-FR" sz="1600" dirty="0" smtClean="0">
                <a:solidFill>
                  <a:prstClr val="white"/>
                </a:solidFill>
                <a:latin typeface="Arial"/>
                <a:cs typeface="Arial"/>
              </a:rPr>
              <a:t>2014</a:t>
            </a:r>
            <a:endParaRPr lang="fr-FR" sz="1600" dirty="0">
              <a:solidFill>
                <a:prstClr val="white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8246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6822" y="0"/>
            <a:ext cx="8305800" cy="719137"/>
          </a:xfrm>
        </p:spPr>
        <p:txBody>
          <a:bodyPr/>
          <a:lstStyle/>
          <a:p>
            <a:pPr algn="l"/>
            <a:r>
              <a:rPr lang="ru-RU" sz="2800" dirty="0">
                <a:ea typeface="ＭＳ Ｐゴシック" pitchFamily="34" charset="-128"/>
              </a:rPr>
              <a:t>Вклад членов МГС в ИСО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481640" y="1079770"/>
            <a:ext cx="8098156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−"/>
            </a:pPr>
            <a:r>
              <a:rPr lang="ru-RU" sz="2200" b="1" dirty="0"/>
              <a:t>Все 12 членов МГС являются членами </a:t>
            </a:r>
            <a:r>
              <a:rPr lang="ru-RU" sz="2400" dirty="0" smtClean="0">
                <a:ea typeface="ＭＳ Ｐゴシック" pitchFamily="34" charset="-128"/>
              </a:rPr>
              <a:t>ИСО</a:t>
            </a:r>
            <a:endParaRPr lang="en-US" sz="2400" dirty="0" smtClean="0">
              <a:ea typeface="ＭＳ Ｐゴシック" pitchFamily="34" charset="-128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/>
              <a:t>7 </a:t>
            </a:r>
            <a:r>
              <a:rPr lang="ru-RU" sz="2000" dirty="0" smtClean="0"/>
              <a:t>полноправны</a:t>
            </a:r>
            <a:r>
              <a:rPr lang="ru-RU" sz="2000" dirty="0"/>
              <a:t>е</a:t>
            </a:r>
            <a:r>
              <a:rPr lang="ru-RU" sz="2000" dirty="0" smtClean="0"/>
              <a:t> член</a:t>
            </a:r>
            <a:r>
              <a:rPr lang="ru-RU" sz="2000" dirty="0"/>
              <a:t>ы</a:t>
            </a:r>
            <a:r>
              <a:rPr lang="en-US" sz="2000" dirty="0" smtClean="0"/>
              <a:t> (</a:t>
            </a:r>
            <a:r>
              <a:rPr lang="ru-RU" sz="2000" dirty="0" smtClean="0"/>
              <a:t>ПЧ</a:t>
            </a:r>
            <a:r>
              <a:rPr lang="en-US" sz="2000" dirty="0" smtClean="0"/>
              <a:t>), </a:t>
            </a:r>
            <a:r>
              <a:rPr lang="ru-RU" sz="2000" dirty="0" smtClean="0"/>
              <a:t>т</a:t>
            </a:r>
            <a:r>
              <a:rPr lang="en-US" sz="2000" dirty="0" smtClean="0"/>
              <a:t>.</a:t>
            </a:r>
            <a:r>
              <a:rPr lang="ru-RU" sz="2000" dirty="0" smtClean="0"/>
              <a:t>е</a:t>
            </a:r>
            <a:r>
              <a:rPr lang="en-US" sz="2000" dirty="0" smtClean="0"/>
              <a:t>. 5,9 % </a:t>
            </a:r>
            <a:r>
              <a:rPr lang="ru-RU" sz="2000" dirty="0"/>
              <a:t>ПЧ </a:t>
            </a:r>
            <a:r>
              <a:rPr lang="ru-RU" sz="2000" dirty="0" smtClean="0">
                <a:ea typeface="ＭＳ Ｐゴシック" pitchFamily="34" charset="-128"/>
              </a:rPr>
              <a:t>ИСО</a:t>
            </a:r>
            <a:endParaRPr lang="en-US" sz="20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/>
              <a:t>5 </a:t>
            </a:r>
            <a:r>
              <a:rPr lang="ru-RU" sz="2000" dirty="0" smtClean="0"/>
              <a:t>члены – корреспонденты</a:t>
            </a:r>
            <a:r>
              <a:rPr lang="en-US" sz="2000" dirty="0" smtClean="0"/>
              <a:t> (</a:t>
            </a:r>
            <a:r>
              <a:rPr lang="ru-RU" sz="2000" dirty="0" smtClean="0"/>
              <a:t>ЧК</a:t>
            </a:r>
            <a:r>
              <a:rPr lang="en-US" sz="2000" dirty="0" smtClean="0"/>
              <a:t>), </a:t>
            </a:r>
            <a:r>
              <a:rPr lang="ru-RU" sz="2000" dirty="0" smtClean="0"/>
              <a:t>т</a:t>
            </a:r>
            <a:r>
              <a:rPr lang="en-US" sz="2000" dirty="0" smtClean="0"/>
              <a:t>.</a:t>
            </a:r>
            <a:r>
              <a:rPr lang="ru-RU" sz="2000" dirty="0" smtClean="0"/>
              <a:t>е</a:t>
            </a:r>
            <a:r>
              <a:rPr lang="en-US" sz="2000" dirty="0" smtClean="0"/>
              <a:t>. 12,8 % </a:t>
            </a:r>
            <a:r>
              <a:rPr lang="ru-RU" sz="2000" dirty="0" smtClean="0"/>
              <a:t>ЧК</a:t>
            </a:r>
            <a:r>
              <a:rPr lang="en-US" sz="2000" dirty="0"/>
              <a:t> </a:t>
            </a:r>
            <a:r>
              <a:rPr lang="ru-RU" sz="2000" dirty="0" smtClean="0">
                <a:ea typeface="ＭＳ Ｐゴシック" pitchFamily="34" charset="-128"/>
              </a:rPr>
              <a:t>ИСО</a:t>
            </a:r>
            <a:endParaRPr lang="en-US" sz="2000" dirty="0" smtClean="0">
              <a:ea typeface="ＭＳ Ｐゴシック" pitchFamily="34" charset="-128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b="1" dirty="0"/>
              <a:t>7,4 % </a:t>
            </a:r>
            <a:r>
              <a:rPr lang="ru-RU" sz="2000" b="1" dirty="0"/>
              <a:t>от</a:t>
            </a:r>
            <a:r>
              <a:rPr lang="en-US" sz="2000" b="1" dirty="0"/>
              <a:t> </a:t>
            </a:r>
            <a:r>
              <a:rPr lang="ru-RU" sz="2000" b="1" dirty="0"/>
              <a:t>всех</a:t>
            </a:r>
            <a:r>
              <a:rPr lang="en-US" sz="2000" b="1" dirty="0"/>
              <a:t> </a:t>
            </a:r>
            <a:r>
              <a:rPr lang="ru-RU" sz="2000" b="1" dirty="0"/>
              <a:t>членов</a:t>
            </a:r>
            <a:r>
              <a:rPr lang="en-US" sz="2000" b="1" dirty="0"/>
              <a:t> </a:t>
            </a:r>
            <a:r>
              <a:rPr lang="ru-RU" sz="2000" b="1" dirty="0" smtClean="0">
                <a:ea typeface="ＭＳ Ｐゴシック" pitchFamily="34" charset="-128"/>
              </a:rPr>
              <a:t>ИСО</a:t>
            </a:r>
            <a:endParaRPr lang="en-US" sz="2000" b="1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ru-RU" sz="2000" dirty="0" smtClean="0"/>
              <a:t>1,2</a:t>
            </a:r>
            <a:r>
              <a:rPr lang="ru-RU" sz="2000" dirty="0"/>
              <a:t>% </a:t>
            </a:r>
            <a:r>
              <a:rPr lang="ru-RU" sz="2000" dirty="0" smtClean="0"/>
              <a:t>от</a:t>
            </a:r>
            <a:r>
              <a:rPr lang="en-US" sz="2000" dirty="0" smtClean="0"/>
              <a:t> </a:t>
            </a:r>
            <a:r>
              <a:rPr lang="ru-RU" sz="2000" dirty="0" smtClean="0"/>
              <a:t>всех</a:t>
            </a:r>
            <a:r>
              <a:rPr lang="en-US" sz="2000" dirty="0" smtClean="0"/>
              <a:t> </a:t>
            </a:r>
            <a:r>
              <a:rPr lang="ru-RU" sz="2000" dirty="0" smtClean="0"/>
              <a:t>секретариатов</a:t>
            </a:r>
            <a:r>
              <a:rPr lang="en-US" sz="2000" dirty="0" smtClean="0"/>
              <a:t> </a:t>
            </a:r>
            <a:r>
              <a:rPr lang="ru-RU" sz="2000" dirty="0" err="1" smtClean="0"/>
              <a:t>ТК</a:t>
            </a:r>
            <a:r>
              <a:rPr lang="ru-RU" sz="2000" dirty="0" smtClean="0"/>
              <a:t>/ПК </a:t>
            </a:r>
            <a:endParaRPr lang="en-US" sz="20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/>
              <a:t>5 % </a:t>
            </a:r>
            <a:r>
              <a:rPr lang="ru-RU" sz="2000" dirty="0" smtClean="0"/>
              <a:t>от</a:t>
            </a:r>
            <a:r>
              <a:rPr lang="en-US" sz="2000" dirty="0" smtClean="0"/>
              <a:t> </a:t>
            </a:r>
            <a:r>
              <a:rPr lang="ru-RU" sz="2000" dirty="0" smtClean="0"/>
              <a:t>общего</a:t>
            </a:r>
            <a:r>
              <a:rPr lang="en-US" sz="2000" dirty="0"/>
              <a:t> </a:t>
            </a:r>
            <a:r>
              <a:rPr lang="ru-RU" sz="2000" dirty="0" smtClean="0"/>
              <a:t>числа полноправных членов</a:t>
            </a:r>
            <a:r>
              <a:rPr lang="en-US" sz="2000" dirty="0" smtClean="0"/>
              <a:t> </a:t>
            </a:r>
            <a:r>
              <a:rPr lang="ru-RU" sz="2000" dirty="0" err="1" smtClean="0"/>
              <a:t>ТК</a:t>
            </a:r>
            <a:r>
              <a:rPr lang="ru-RU" sz="2000" dirty="0" smtClean="0"/>
              <a:t>/ПК </a:t>
            </a:r>
            <a:endParaRPr lang="en-US" sz="2000" dirty="0" smtClean="0"/>
          </a:p>
          <a:p>
            <a:pPr lvl="1"/>
            <a:endParaRPr lang="en-US" sz="2200" dirty="0"/>
          </a:p>
          <a:p>
            <a:pPr marL="342900" indent="-342900">
              <a:buFont typeface="Arial" pitchFamily="34" charset="0"/>
              <a:buChar char="−"/>
            </a:pPr>
            <a:r>
              <a:rPr lang="ru-RU" sz="2200" b="1" dirty="0"/>
              <a:t>Участие членов МГС в сфере управления </a:t>
            </a:r>
            <a:r>
              <a:rPr lang="ru-RU" sz="2200" b="1" dirty="0" smtClean="0"/>
              <a:t>ИСО</a:t>
            </a:r>
            <a:endParaRPr lang="en-US" sz="2200" b="1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ru-RU" sz="2000" dirty="0" smtClean="0"/>
              <a:t>2 </a:t>
            </a:r>
            <a:r>
              <a:rPr lang="ru-RU" sz="2000" dirty="0"/>
              <a:t>члена в </a:t>
            </a:r>
            <a:r>
              <a:rPr lang="ru-RU" sz="2000" dirty="0" smtClean="0"/>
              <a:t>Совет</a:t>
            </a:r>
            <a:r>
              <a:rPr lang="ru-RU" sz="2000" dirty="0"/>
              <a:t>е</a:t>
            </a:r>
            <a:r>
              <a:rPr lang="ru-RU" sz="2000" dirty="0" smtClean="0"/>
              <a:t> </a:t>
            </a:r>
            <a:r>
              <a:rPr lang="ru-RU" sz="2000" dirty="0"/>
              <a:t>ИСО 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ru-RU" sz="2000" dirty="0" smtClean="0"/>
              <a:t>3 бывших Президента ИСО : 2011-12, 1977-79 и 1962-64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sz="2000" dirty="0" smtClean="0"/>
          </a:p>
          <a:p>
            <a:pPr marL="342900" lvl="1" indent="-342900">
              <a:buFont typeface="Arial" pitchFamily="34" charset="0"/>
              <a:buChar char="−"/>
            </a:pPr>
            <a:r>
              <a:rPr lang="ru-RU" sz="2200" b="1" dirty="0"/>
              <a:t>Участие в комитетах по разработке политики</a:t>
            </a:r>
            <a:endParaRPr lang="en-US" sz="2200" b="1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/>
              <a:t>8 </a:t>
            </a:r>
            <a:r>
              <a:rPr lang="ru-RU" sz="2000" dirty="0"/>
              <a:t>являются членами </a:t>
            </a:r>
            <a:r>
              <a:rPr lang="en-US" sz="2000" dirty="0" smtClean="0"/>
              <a:t> </a:t>
            </a:r>
            <a:r>
              <a:rPr lang="ru-RU" sz="2000" dirty="0" smtClean="0"/>
              <a:t>КАСКО</a:t>
            </a:r>
            <a:endParaRPr lang="en-US" sz="2000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/>
              <a:t>6 </a:t>
            </a:r>
            <a:r>
              <a:rPr lang="ru-RU" sz="2000" dirty="0"/>
              <a:t>являются членами </a:t>
            </a:r>
            <a:r>
              <a:rPr lang="ru-RU" sz="2000" dirty="0" err="1" smtClean="0"/>
              <a:t>КОПОЛКО</a:t>
            </a:r>
            <a:endParaRPr lang="en-US" sz="2000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/>
              <a:t>11 </a:t>
            </a:r>
            <a:r>
              <a:rPr lang="ru-RU" sz="2000" dirty="0"/>
              <a:t>являются членами </a:t>
            </a:r>
            <a:r>
              <a:rPr lang="ru-RU" sz="2000" dirty="0" err="1" smtClean="0"/>
              <a:t>ДЕВКО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1276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275" y="0"/>
            <a:ext cx="7213759" cy="602900"/>
          </a:xfrm>
        </p:spPr>
        <p:txBody>
          <a:bodyPr>
            <a:noAutofit/>
          </a:bodyPr>
          <a:lstStyle/>
          <a:p>
            <a:pPr algn="l" fontAlgn="base">
              <a:spcAft>
                <a:spcPct val="0"/>
              </a:spcAft>
            </a:pPr>
            <a:r>
              <a:rPr lang="ru-RU" sz="2800" dirty="0" err="1" smtClean="0">
                <a:ea typeface="ＭＳ Ｐゴシック" pitchFamily="34" charset="-128"/>
                <a:cs typeface="Arial"/>
              </a:rPr>
              <a:t>МГС</a:t>
            </a:r>
            <a:r>
              <a:rPr lang="en-US" sz="2800" dirty="0" smtClean="0">
                <a:ea typeface="ＭＳ Ｐゴシック" pitchFamily="34" charset="-128"/>
                <a:cs typeface="Arial"/>
              </a:rPr>
              <a:t> </a:t>
            </a:r>
            <a:r>
              <a:rPr lang="ru-RU" sz="2800" dirty="0" smtClean="0">
                <a:ea typeface="ＭＳ Ｐゴシック" pitchFamily="34" charset="-128"/>
                <a:cs typeface="Arial"/>
              </a:rPr>
              <a:t>и</a:t>
            </a:r>
            <a:r>
              <a:rPr lang="en-US" sz="2800" dirty="0" smtClean="0">
                <a:ea typeface="ＭＳ Ｐゴシック" pitchFamily="34" charset="-128"/>
                <a:cs typeface="Arial"/>
              </a:rPr>
              <a:t> </a:t>
            </a:r>
            <a:r>
              <a:rPr lang="ru-RU" sz="2800" dirty="0" smtClean="0">
                <a:ea typeface="ＭＳ Ｐゴシック" pitchFamily="34" charset="-128"/>
                <a:cs typeface="Arial"/>
              </a:rPr>
              <a:t>семинары</a:t>
            </a:r>
            <a:r>
              <a:rPr lang="en-US" sz="2800" dirty="0" smtClean="0">
                <a:ea typeface="ＭＳ Ｐゴシック" pitchFamily="34" charset="-128"/>
                <a:cs typeface="Arial"/>
              </a:rPr>
              <a:t>/</a:t>
            </a:r>
            <a:r>
              <a:rPr lang="ru-RU" sz="2800" dirty="0" smtClean="0">
                <a:ea typeface="ＭＳ Ｐゴシック" pitchFamily="34" charset="-128"/>
                <a:cs typeface="Arial"/>
              </a:rPr>
              <a:t>тренинги </a:t>
            </a:r>
            <a:r>
              <a:rPr lang="ru-RU" sz="2800" dirty="0" smtClean="0">
                <a:ea typeface="ＭＳ Ｐゴシック" pitchFamily="34" charset="-128"/>
              </a:rPr>
              <a:t>ИСО</a:t>
            </a:r>
            <a:endParaRPr lang="en-GB" sz="2800" dirty="0">
              <a:ea typeface="ＭＳ Ｐゴシック" pitchFamily="34" charset="-128"/>
              <a:cs typeface="Arial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0877750"/>
              </p:ext>
            </p:extLst>
          </p:nvPr>
        </p:nvGraphicFramePr>
        <p:xfrm>
          <a:off x="321547" y="854109"/>
          <a:ext cx="8571246" cy="582845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616945"/>
                <a:gridCol w="1833801"/>
                <a:gridCol w="3120500"/>
              </a:tblGrid>
              <a:tr h="447529"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kern="1200" dirty="0" smtClean="0"/>
                        <a:t>Мероприятия в 201</a:t>
                      </a:r>
                      <a:r>
                        <a:rPr lang="en-US" sz="1400" kern="1200" dirty="0" smtClean="0"/>
                        <a:t>4</a:t>
                      </a:r>
                      <a:r>
                        <a:rPr lang="ru-RU" sz="1400" kern="1200" dirty="0" smtClean="0"/>
                        <a:t> г.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kern="1200" dirty="0" smtClean="0"/>
                        <a:t>Участие МГС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4789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/>
                        <a:t>Региональный семинар</a:t>
                      </a:r>
                      <a:r>
                        <a:rPr lang="en-US" sz="1200" kern="1200" dirty="0" smtClean="0"/>
                        <a:t>:</a:t>
                      </a:r>
                      <a:r>
                        <a:rPr lang="en-US" sz="1200" kern="1200" baseline="0" dirty="0" smtClean="0"/>
                        <a:t> </a:t>
                      </a:r>
                      <a:r>
                        <a:rPr lang="ru-RU" sz="1200" kern="1200" dirty="0" smtClean="0"/>
                        <a:t>экономические преимущества стандартов</a:t>
                      </a:r>
                      <a:endParaRPr lang="en-US" sz="1200" kern="1200" dirty="0" smtClean="0"/>
                    </a:p>
                    <a:p>
                      <a:pPr marL="0" algn="l" defTabSz="914400" rtl="0" eaLnBrk="1" latinLnBrk="0" hangingPunct="1"/>
                      <a:r>
                        <a:rPr lang="ru-RU" sz="1200" b="1" kern="1200" dirty="0" smtClean="0"/>
                        <a:t>Всего участников: 2</a:t>
                      </a:r>
                      <a:endParaRPr 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/>
                        <a:t>Сингапур, 31 марта 4 апреля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/>
                        <a:t>Казахстан</a:t>
                      </a:r>
                      <a:r>
                        <a:rPr lang="en-US" sz="1200" kern="1200" dirty="0" smtClean="0"/>
                        <a:t> (2)</a:t>
                      </a:r>
                      <a:endParaRPr lang="en-US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38835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/>
                        <a:t>Региональный семинар</a:t>
                      </a:r>
                      <a:r>
                        <a:rPr lang="en-US" sz="1200" kern="1200" dirty="0" smtClean="0"/>
                        <a:t> </a:t>
                      </a:r>
                      <a:r>
                        <a:rPr lang="ru-RU" sz="1200" kern="1200" dirty="0" smtClean="0"/>
                        <a:t>по стратегическим вопросам об управлении в стандартизации для генеральных директоров национальных органов по стандартизации</a:t>
                      </a:r>
                      <a:r>
                        <a:rPr lang="en-US" sz="1200" kern="1200" dirty="0" smtClean="0"/>
                        <a:t> (</a:t>
                      </a:r>
                      <a:r>
                        <a:rPr lang="ru-RU" sz="1200" kern="1200" dirty="0" smtClean="0"/>
                        <a:t>НОС</a:t>
                      </a:r>
                      <a:r>
                        <a:rPr lang="en-US" sz="1200" kern="1200" dirty="0" smtClean="0"/>
                        <a:t>)</a:t>
                      </a:r>
                      <a:r>
                        <a:rPr lang="ru-RU" sz="1200" kern="1200" dirty="0" smtClean="0"/>
                        <a:t>, в Центральной и Восточной Европе и Центральной Азии</a:t>
                      </a:r>
                      <a:endParaRPr lang="en-US" sz="1200" kern="1200" dirty="0" smtClean="0"/>
                    </a:p>
                    <a:p>
                      <a:pPr marL="0" algn="l" defTabSz="914400" rtl="0" eaLnBrk="1" latinLnBrk="0" hangingPunct="1"/>
                      <a:r>
                        <a:rPr lang="ru-RU" sz="1200" b="1" kern="1200" dirty="0" smtClean="0"/>
                        <a:t>Всего участников: </a:t>
                      </a:r>
                      <a:r>
                        <a:rPr lang="en-US" sz="1200" b="1" kern="1200" dirty="0" smtClean="0"/>
                        <a:t>1</a:t>
                      </a:r>
                      <a:r>
                        <a:rPr lang="ru-RU" sz="1200" b="1" kern="1200" dirty="0" smtClean="0"/>
                        <a:t>2</a:t>
                      </a:r>
                      <a:endParaRPr 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/>
                        <a:t>Астана, Казахстан, 5-7 августа</a:t>
                      </a:r>
                      <a:endParaRPr lang="en-US" sz="1200" kern="1200" dirty="0" smtClean="0"/>
                    </a:p>
                    <a:p>
                      <a:pPr marL="0" algn="l" defTabSz="914400" rtl="0" eaLnBrk="1" latinLnBrk="0" hangingPunct="1"/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/>
                        <a:t>Армения, Азербайджан, Беларусь (2), Грузия, Таджикистан (2), Узбекистан (2) Казахстан </a:t>
                      </a:r>
                      <a:r>
                        <a:rPr lang="en-US" sz="1200" kern="1200" dirty="0" smtClean="0"/>
                        <a:t>(</a:t>
                      </a:r>
                      <a:r>
                        <a:rPr lang="ru-RU" sz="1200" kern="1200" dirty="0" smtClean="0"/>
                        <a:t>3</a:t>
                      </a:r>
                      <a:r>
                        <a:rPr lang="en-US" sz="1200" kern="1200" dirty="0" smtClean="0"/>
                        <a:t>)</a:t>
                      </a:r>
                      <a:endParaRPr lang="en-US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83301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/>
                        <a:t>Региональный семинар по расширению сотрудничества между НОС и научнми кругами</a:t>
                      </a:r>
                      <a:r>
                        <a:rPr lang="en-US" sz="1200" kern="1200" dirty="0" smtClean="0"/>
                        <a:t>: </a:t>
                      </a:r>
                      <a:r>
                        <a:rPr lang="ru-RU" sz="1200" kern="1200" dirty="0" smtClean="0"/>
                        <a:t>передовая практика по обучению</a:t>
                      </a:r>
                      <a:r>
                        <a:rPr lang="en-US" sz="1200" kern="1200" dirty="0" smtClean="0"/>
                        <a:t> </a:t>
                      </a:r>
                      <a:r>
                        <a:rPr lang="ru-RU" sz="1200" kern="1200" dirty="0" smtClean="0"/>
                        <a:t>о стандартах</a:t>
                      </a:r>
                      <a:endParaRPr lang="en-US" sz="12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/>
                        <a:t>Всего участников: </a:t>
                      </a:r>
                      <a:r>
                        <a:rPr lang="en-US" sz="1200" b="1" kern="1200" dirty="0" smtClean="0"/>
                        <a:t>17</a:t>
                      </a:r>
                      <a:endParaRPr 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/>
                        <a:t>Белград, Сербия, 8-10 октября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/>
                        <a:t>Армения (2), Азербайджан (2) Беларусь (2), Казахстан, Кыргызстан (2), Молдова (2), Таджикистан (2), Украина (2) и Узбекистан (2)</a:t>
                      </a:r>
                      <a:endParaRPr lang="en-US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5027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/>
                        <a:t>Региональный</a:t>
                      </a:r>
                      <a:r>
                        <a:rPr lang="en-US" sz="1200" kern="1200" dirty="0" smtClean="0"/>
                        <a:t> </a:t>
                      </a:r>
                      <a:r>
                        <a:rPr lang="ru-RU" sz="1200" kern="1200" dirty="0" smtClean="0"/>
                        <a:t>тренинг</a:t>
                      </a:r>
                      <a:r>
                        <a:rPr lang="en-US" sz="1200" kern="1200" dirty="0" smtClean="0"/>
                        <a:t>: </a:t>
                      </a:r>
                      <a:r>
                        <a:rPr lang="ru-RU" sz="1200" kern="1200" dirty="0" smtClean="0"/>
                        <a:t>хорошая практика в области стандартизации</a:t>
                      </a:r>
                      <a:endParaRPr lang="en-US" sz="12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/>
                        <a:t>Всего участников: </a:t>
                      </a:r>
                      <a:r>
                        <a:rPr lang="en-US" sz="1200" b="1" kern="1200" dirty="0" smtClean="0"/>
                        <a:t>7</a:t>
                      </a:r>
                      <a:endParaRPr 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/>
                        <a:t>Вильнюс, Литва, 6-7 октября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/>
                        <a:t>Армения, Азербайджан, Грузия,</a:t>
                      </a:r>
                      <a:r>
                        <a:rPr lang="en-US" sz="1200" kern="1200" dirty="0" smtClean="0"/>
                        <a:t> </a:t>
                      </a:r>
                      <a:r>
                        <a:rPr lang="ru-RU" sz="1200" kern="1200" dirty="0" smtClean="0"/>
                        <a:t>Кыргызстан, Молдова, Таджикистан</a:t>
                      </a:r>
                      <a:r>
                        <a:rPr lang="en-US" sz="1200" kern="1200" dirty="0" smtClean="0"/>
                        <a:t>,</a:t>
                      </a:r>
                      <a:r>
                        <a:rPr lang="ru-RU" sz="1200" kern="1200" dirty="0" smtClean="0"/>
                        <a:t> Украина.</a:t>
                      </a:r>
                      <a:endParaRPr lang="en-US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4789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/>
                        <a:t>Региональный семинар по маркетингу и коммуникации по международным стандартам</a:t>
                      </a:r>
                      <a:endParaRPr lang="en-US" sz="12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/>
                        <a:t>Всего участников: </a:t>
                      </a:r>
                      <a:r>
                        <a:rPr lang="en-US" sz="1200" b="1" kern="1200" dirty="0" smtClean="0"/>
                        <a:t>11</a:t>
                      </a:r>
                      <a:endParaRPr 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/>
                        <a:t>Варшава, Польша, 8-12 декабря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/>
                        <a:t>Армения (2), Азербайджан (2), Грузия, Казахстан (2), Кыргызстан, Молдова, Украина (2)</a:t>
                      </a:r>
                      <a:endParaRPr lang="en-US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4789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/>
                        <a:t>Учебные сессии ИСО</a:t>
                      </a:r>
                      <a:r>
                        <a:rPr lang="en-US" sz="1200" kern="1200" dirty="0" smtClean="0"/>
                        <a:t>: </a:t>
                      </a:r>
                      <a:r>
                        <a:rPr lang="ru-RU" sz="1200" kern="1200" dirty="0" smtClean="0"/>
                        <a:t>процессы ИСО</a:t>
                      </a:r>
                      <a:r>
                        <a:rPr lang="en-US" sz="1200" kern="1200" dirty="0" smtClean="0"/>
                        <a:t> </a:t>
                      </a:r>
                      <a:r>
                        <a:rPr lang="ru-RU" sz="1200" kern="1200" dirty="0" smtClean="0"/>
                        <a:t>и</a:t>
                      </a:r>
                      <a:r>
                        <a:rPr lang="en-US" sz="1200" kern="1200" dirty="0" smtClean="0"/>
                        <a:t> </a:t>
                      </a:r>
                      <a:r>
                        <a:rPr lang="ru-RU" sz="1200" kern="1200" dirty="0" smtClean="0"/>
                        <a:t>использование ИТ-инструментов</a:t>
                      </a:r>
                      <a:r>
                        <a:rPr lang="en-US" sz="1200" kern="1200" dirty="0" smtClean="0"/>
                        <a:t> </a:t>
                      </a:r>
                      <a:r>
                        <a:rPr lang="ru-RU" sz="1200" kern="1200" dirty="0" smtClean="0"/>
                        <a:t> для технической работы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/>
                        <a:t>Женева, Швейцария, 11-13 ноября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/>
                        <a:t>Россия Федерация </a:t>
                      </a:r>
                      <a:r>
                        <a:rPr lang="ru-RU" sz="1200" b="1" kern="1200" dirty="0" smtClean="0"/>
                        <a:t>(1)</a:t>
                      </a:r>
                      <a:endParaRPr 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6558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/>
                        <a:t>Поддержка экспертов участвующих</a:t>
                      </a:r>
                      <a:r>
                        <a:rPr lang="en-US" sz="1200" kern="1200" dirty="0" smtClean="0"/>
                        <a:t> </a:t>
                      </a:r>
                      <a:r>
                        <a:rPr lang="ru-RU" sz="1200" kern="1200" dirty="0" smtClean="0"/>
                        <a:t>в 1-м заседании рабочей группы КАСКО</a:t>
                      </a:r>
                      <a:r>
                        <a:rPr lang="en-US" sz="1200" kern="1200" dirty="0" smtClean="0"/>
                        <a:t> 42 (17011)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/>
                        <a:t>Женева, Швейцария, 11-13 ноября</a:t>
                      </a:r>
                      <a:endParaRPr lang="en-US" sz="1200" kern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/>
                        <a:t>Узбекистан</a:t>
                      </a:r>
                      <a:r>
                        <a:rPr lang="ru-RU" sz="1200" b="1" kern="1200" dirty="0" smtClean="0"/>
                        <a:t> (1)</a:t>
                      </a:r>
                      <a:endParaRPr 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065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634" y="270207"/>
            <a:ext cx="4702919" cy="6232118"/>
          </a:xfrm>
          <a:prstGeom prst="rect">
            <a:avLst/>
          </a:prstGeom>
        </p:spPr>
      </p:pic>
      <p:sp>
        <p:nvSpPr>
          <p:cNvPr id="3" name="Title 3"/>
          <p:cNvSpPr txBox="1">
            <a:spLocks/>
          </p:cNvSpPr>
          <p:nvPr/>
        </p:nvSpPr>
        <p:spPr>
          <a:xfrm>
            <a:off x="492112" y="1168938"/>
            <a:ext cx="6654426" cy="155508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000" dirty="0"/>
              <a:t>Стратегические направления </a:t>
            </a:r>
            <a:endParaRPr lang="en-US" sz="3000" dirty="0" smtClean="0"/>
          </a:p>
          <a:p>
            <a:pPr algn="l"/>
            <a:endParaRPr lang="fr-CH" sz="3000" dirty="0" smtClean="0"/>
          </a:p>
          <a:p>
            <a:pPr algn="l"/>
            <a:r>
              <a:rPr lang="fr-CH" sz="3000" dirty="0" smtClean="0"/>
              <a:t>2016-2020</a:t>
            </a:r>
            <a:endParaRPr lang="fr-CH" sz="3000" dirty="0"/>
          </a:p>
        </p:txBody>
      </p:sp>
    </p:spTree>
    <p:extLst>
      <p:ext uri="{BB962C8B-B14F-4D97-AF65-F5344CB8AC3E}">
        <p14:creationId xmlns:p14="http://schemas.microsoft.com/office/powerpoint/2010/main" val="423868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982" y="-102994"/>
            <a:ext cx="7728857" cy="1143000"/>
          </a:xfrm>
        </p:spPr>
        <p:txBody>
          <a:bodyPr>
            <a:noAutofit/>
          </a:bodyPr>
          <a:lstStyle/>
          <a:p>
            <a:pPr algn="l"/>
            <a:r>
              <a:rPr lang="ru-RU" dirty="0"/>
              <a:t>Глобальные </a:t>
            </a:r>
            <a:r>
              <a:rPr lang="ru-RU" dirty="0" smtClean="0"/>
              <a:t>проблем</a:t>
            </a:r>
            <a:r>
              <a:rPr lang="ru-RU" dirty="0"/>
              <a:t>ы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ru-RU" dirty="0"/>
              <a:t>ИСО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67675" y="1195648"/>
            <a:ext cx="8625599" cy="5662352"/>
          </a:xfrm>
          <a:noFill/>
        </p:spPr>
        <p:txBody>
          <a:bodyPr>
            <a:noAutofit/>
          </a:bodyPr>
          <a:lstStyle/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2400" b="1" dirty="0" smtClean="0"/>
              <a:t>Много глобальных задач</a:t>
            </a:r>
            <a:r>
              <a:rPr lang="en-US" sz="2400" b="1" dirty="0" smtClean="0"/>
              <a:t> </a:t>
            </a:r>
            <a:r>
              <a:rPr lang="ru-RU" sz="2400" b="1" dirty="0" smtClean="0"/>
              <a:t>стоят </a:t>
            </a:r>
            <a:r>
              <a:rPr lang="ru-RU" sz="2400" b="1" dirty="0"/>
              <a:t>перед </a:t>
            </a:r>
            <a:r>
              <a:rPr lang="ru-RU" sz="2400" b="1" dirty="0" smtClean="0"/>
              <a:t>лидерам</a:t>
            </a:r>
            <a:r>
              <a:rPr lang="en-US" sz="2400" b="1" dirty="0" smtClean="0"/>
              <a:t>:</a:t>
            </a:r>
          </a:p>
          <a:p>
            <a:pPr marL="0" indent="0">
              <a:buClr>
                <a:srgbClr val="FF0000"/>
              </a:buClr>
              <a:buNone/>
            </a:pPr>
            <a:endParaRPr lang="en-US" sz="2400" b="1" dirty="0" smtClean="0"/>
          </a:p>
          <a:p>
            <a:pPr marL="857250" lvl="1" indent="-457200"/>
            <a:r>
              <a:rPr lang="ru-RU" sz="2200" dirty="0" smtClean="0"/>
              <a:t>Загрязнение окружающей среды</a:t>
            </a:r>
            <a:endParaRPr lang="en-US" sz="2200" dirty="0" smtClean="0"/>
          </a:p>
          <a:p>
            <a:pPr marL="857250" lvl="1" indent="-457200"/>
            <a:r>
              <a:rPr lang="ru-RU" sz="2200" dirty="0" smtClean="0"/>
              <a:t>Глобальное потепление</a:t>
            </a:r>
            <a:endParaRPr lang="en-US" sz="2200" dirty="0" smtClean="0"/>
          </a:p>
          <a:p>
            <a:pPr marL="857250" lvl="1" indent="-457200"/>
            <a:r>
              <a:rPr lang="ru-RU" sz="2200" dirty="0" smtClean="0"/>
              <a:t>Обеспечение человечества ресурсами</a:t>
            </a:r>
            <a:r>
              <a:rPr lang="en-US" sz="2200" dirty="0" smtClean="0"/>
              <a:t> </a:t>
            </a:r>
          </a:p>
          <a:p>
            <a:pPr marL="857250" lvl="1" indent="-457200"/>
            <a:r>
              <a:rPr lang="ru-RU" sz="2200" dirty="0" smtClean="0"/>
              <a:t>Социальное неравенство</a:t>
            </a:r>
            <a:endParaRPr lang="en-US" sz="2200" dirty="0" smtClean="0"/>
          </a:p>
          <a:p>
            <a:pPr marL="857250" lvl="1" indent="-457200"/>
            <a:r>
              <a:rPr lang="ru-RU" sz="2200" dirty="0" smtClean="0"/>
              <a:t>Урбанизация </a:t>
            </a:r>
            <a:endParaRPr lang="en-US" sz="2200" dirty="0" smtClean="0"/>
          </a:p>
          <a:p>
            <a:pPr marL="857250" lvl="1" indent="-457200"/>
            <a:r>
              <a:rPr lang="ru-RU" sz="2200" dirty="0" smtClean="0"/>
              <a:t>Рост </a:t>
            </a:r>
            <a:r>
              <a:rPr lang="ru-RU" sz="2200" dirty="0"/>
              <a:t>цифровых </a:t>
            </a:r>
            <a:r>
              <a:rPr lang="ru-RU" sz="2200" dirty="0" smtClean="0"/>
              <a:t>технологий</a:t>
            </a:r>
            <a:endParaRPr lang="en-US" sz="2200" dirty="0" smtClean="0"/>
          </a:p>
          <a:p>
            <a:pPr marL="400050" lvl="1" indent="0">
              <a:buNone/>
            </a:pPr>
            <a:endParaRPr lang="en-US" sz="2200" dirty="0" smtClean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2200" dirty="0" smtClean="0"/>
              <a:t>ИСО значительно расширило свою деятельность за последние 5 лет и создало новые технические группы в ответ на глобальные проблемы</a:t>
            </a:r>
            <a:r>
              <a:rPr lang="en-US" sz="2200" dirty="0" smtClean="0"/>
              <a:t>.</a:t>
            </a:r>
            <a:endParaRPr lang="ru-RU" sz="2200" dirty="0" smtClean="0"/>
          </a:p>
        </p:txBody>
      </p:sp>
    </p:spTree>
    <p:extLst>
      <p:ext uri="{BB962C8B-B14F-4D97-AF65-F5344CB8AC3E}">
        <p14:creationId xmlns:p14="http://schemas.microsoft.com/office/powerpoint/2010/main" val="247498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3524677" y="825017"/>
            <a:ext cx="5166952" cy="6465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446087" lvl="1" defTabSz="914400" eaLnBrk="0" fontAlgn="auto" hangingPunct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</a:pPr>
            <a:r>
              <a:rPr lang="en-NZ" sz="1400" b="1" dirty="0">
                <a:solidFill>
                  <a:prstClr val="black"/>
                </a:solidFill>
                <a:latin typeface="Calibri"/>
                <a:ea typeface="ＭＳ Ｐゴシック" pitchFamily="-105" charset="-128"/>
              </a:rPr>
              <a:t>	</a:t>
            </a:r>
            <a:r>
              <a:rPr lang="en-NZ" sz="1200" b="1" u="sng" dirty="0" smtClean="0">
                <a:solidFill>
                  <a:srgbClr val="0606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2012</a:t>
            </a:r>
            <a:endParaRPr lang="en-NZ" sz="1200" b="1" u="sng" dirty="0">
              <a:solidFill>
                <a:srgbClr val="06060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03387" lvl="3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Железные дороги</a:t>
            </a:r>
            <a:endParaRPr lang="en-NZ" sz="1150" b="1" dirty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703387" lvl="3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9BBB59">
                    <a:lumMod val="75000"/>
                  </a:srgbClr>
                </a:solidFill>
                <a:latin typeface="+mj-lt"/>
                <a:ea typeface="ＭＳ Ｐゴシック" pitchFamily="-105" charset="-128"/>
              </a:rPr>
              <a:t>Устойчивое развитие в сообществах</a:t>
            </a:r>
            <a:endParaRPr lang="en-US" sz="1150" b="1" dirty="0">
              <a:solidFill>
                <a:srgbClr val="9BBB59">
                  <a:lumMod val="75000"/>
                </a:srgbClr>
              </a:solidFill>
              <a:latin typeface="+mj-lt"/>
              <a:ea typeface="ＭＳ Ｐゴシック" pitchFamily="-105" charset="-128"/>
            </a:endParaRPr>
          </a:p>
          <a:p>
            <a:pPr marL="1703387" lvl="3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Машины по производству пластика и резины</a:t>
            </a:r>
            <a:endParaRPr lang="en-GB" sz="1150" b="1" dirty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703387" lvl="3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Свет и освещение</a:t>
            </a:r>
            <a:endParaRPr lang="en-GB" sz="1150" b="1" dirty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703387" lvl="3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Программы обеспечения соответствия</a:t>
            </a:r>
            <a:endParaRPr lang="en-GB" sz="1150" b="1" dirty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703387" lvl="3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9BBB59">
                    <a:lumMod val="75000"/>
                  </a:srgbClr>
                </a:solidFill>
                <a:latin typeface="+mj-lt"/>
                <a:ea typeface="MS PGothic" pitchFamily="34" charset="-128"/>
              </a:rPr>
              <a:t>Криминалистика</a:t>
            </a:r>
            <a:endParaRPr lang="en-GB" sz="1150" b="1" dirty="0">
              <a:solidFill>
                <a:srgbClr val="9BBB59">
                  <a:lumMod val="75000"/>
                </a:srgbClr>
              </a:solidFill>
              <a:latin typeface="+mj-lt"/>
              <a:ea typeface="MS PGothic" pitchFamily="34" charset="-128"/>
            </a:endParaRPr>
          </a:p>
          <a:p>
            <a:pPr marL="1703387" lvl="3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Центры связи с потребителем</a:t>
            </a:r>
            <a:endParaRPr lang="en-GB" sz="1150" b="1" dirty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703387" lvl="3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9BBB59">
                    <a:lumMod val="75000"/>
                  </a:srgbClr>
                </a:solidFill>
                <a:latin typeface="+mj-lt"/>
                <a:ea typeface="MS PGothic" pitchFamily="34" charset="-128"/>
              </a:rPr>
              <a:t>Жизнеспособность для и посредством информационных технологий</a:t>
            </a:r>
            <a:endParaRPr lang="en-GB" sz="1150" b="1" dirty="0">
              <a:solidFill>
                <a:srgbClr val="9BBB59">
                  <a:lumMod val="75000"/>
                </a:srgbClr>
              </a:solidFill>
              <a:latin typeface="+mj-lt"/>
              <a:ea typeface="MS PGothic" pitchFamily="34" charset="-128"/>
            </a:endParaRPr>
          </a:p>
          <a:p>
            <a:pPr marL="1703387" lvl="3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FF0000"/>
                </a:solidFill>
                <a:latin typeface="+mj-lt"/>
                <a:ea typeface="MS PGothic" pitchFamily="34" charset="-128"/>
              </a:rPr>
              <a:t>Письменный и устный перевод и сопутствующие технологии </a:t>
            </a:r>
            <a:endParaRPr lang="en-GB" sz="1150" b="1" dirty="0">
              <a:solidFill>
                <a:srgbClr val="FF0000"/>
              </a:solidFill>
              <a:latin typeface="+mj-lt"/>
              <a:ea typeface="MS PGothic" pitchFamily="34" charset="-128"/>
            </a:endParaRPr>
          </a:p>
          <a:p>
            <a:pPr marL="1703387" lvl="3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9BBB59">
                    <a:lumMod val="75000"/>
                  </a:srgbClr>
                </a:solidFill>
                <a:latin typeface="+mj-lt"/>
                <a:ea typeface="MS PGothic" pitchFamily="34" charset="-128"/>
              </a:rPr>
              <a:t>«Умные» общественные инфраструктуры </a:t>
            </a:r>
            <a:endParaRPr lang="en-GB" sz="1150" b="1" dirty="0">
              <a:solidFill>
                <a:srgbClr val="9BBB59">
                  <a:lumMod val="75000"/>
                </a:srgbClr>
              </a:solidFill>
              <a:latin typeface="+mj-lt"/>
              <a:ea typeface="MS PGothic" pitchFamily="34" charset="-128"/>
            </a:endParaRPr>
          </a:p>
          <a:p>
            <a:pPr marL="1703387" lvl="3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FF0000"/>
                </a:solidFill>
                <a:latin typeface="+mj-lt"/>
                <a:ea typeface="MS PGothic" pitchFamily="34" charset="-128"/>
              </a:rPr>
              <a:t>Единые стандарты</a:t>
            </a:r>
            <a:endParaRPr lang="en-US" sz="1150" b="1" dirty="0">
              <a:solidFill>
                <a:srgbClr val="FF0000"/>
              </a:solidFill>
              <a:latin typeface="+mj-lt"/>
              <a:ea typeface="MS PGothic" pitchFamily="34" charset="-128"/>
            </a:endParaRPr>
          </a:p>
          <a:p>
            <a:pPr marL="446087" lvl="1" defTabSz="914400" eaLnBrk="0" fontAlgn="auto" hangingPunct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</a:pPr>
            <a:endParaRPr lang="en-NZ" sz="1400" b="1" u="sng" dirty="0" smtClean="0">
              <a:solidFill>
                <a:prstClr val="black"/>
              </a:solidFill>
              <a:latin typeface="Calibri"/>
              <a:ea typeface="ＭＳ Ｐゴシック" pitchFamily="-105" charset="-128"/>
              <a:cs typeface="Arial" panose="020B0604020202020204" pitchFamily="34" charset="0"/>
            </a:endParaRPr>
          </a:p>
          <a:p>
            <a:pPr indent="-11113" eaLnBrk="0" hangingPunct="0">
              <a:lnSpc>
                <a:spcPct val="90000"/>
              </a:lnSpc>
              <a:spcBef>
                <a:spcPts val="300"/>
              </a:spcBef>
            </a:pPr>
            <a:r>
              <a:rPr lang="en-NZ" sz="1200" b="1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	</a:t>
            </a:r>
            <a:r>
              <a:rPr lang="en-NZ" sz="1200" b="1" u="sng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2014</a:t>
            </a:r>
            <a:endParaRPr lang="en-US" sz="1200" b="1" dirty="0" smtClean="0">
              <a:solidFill>
                <a:srgbClr val="FF000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703387" lvl="3" indent="-342900" eaLnBrk="0" hangingPunct="0">
              <a:lnSpc>
                <a:spcPct val="75000"/>
              </a:lnSpc>
              <a:spcBef>
                <a:spcPts val="6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Оценка </a:t>
            </a:r>
            <a:r>
              <a:rPr lang="ru-RU" sz="115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марки</a:t>
            </a:r>
            <a:endParaRPr lang="en-US" sz="1150" b="1" dirty="0" smtClean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703387" lvl="3" indent="-342900" eaLnBrk="0" hangingPunct="0">
              <a:lnSpc>
                <a:spcPct val="75000"/>
              </a:lnSpc>
              <a:spcBef>
                <a:spcPts val="6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Онлайн репутация</a:t>
            </a:r>
            <a:endParaRPr lang="en-US" sz="1150" b="1" dirty="0" smtClean="0">
              <a:solidFill>
                <a:srgbClr val="FF000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703387" lvl="3" indent="-342900" eaLnBrk="0" hangingPunct="0">
              <a:lnSpc>
                <a:spcPct val="75000"/>
              </a:lnSpc>
              <a:spcBef>
                <a:spcPts val="6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Домашние</a:t>
            </a:r>
            <a:r>
              <a:rPr lang="en-US" sz="1150" b="1" dirty="0" smtClean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 </a:t>
            </a:r>
            <a:r>
              <a:rPr lang="ru-RU" sz="1150" b="1" dirty="0" smtClean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газовые варочные приборы</a:t>
            </a:r>
            <a:endParaRPr lang="en-US" sz="1150" b="1" dirty="0" smtClean="0">
              <a:solidFill>
                <a:srgbClr val="FF000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703387" lvl="3" indent="-342900" eaLnBrk="0" hangingPunct="0">
              <a:lnSpc>
                <a:spcPct val="75000"/>
              </a:lnSpc>
              <a:spcBef>
                <a:spcPts val="6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Безопасность</a:t>
            </a:r>
            <a:endParaRPr lang="en-US" sz="1150" b="1" dirty="0" smtClean="0">
              <a:solidFill>
                <a:srgbClr val="FF000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703387" lvl="3" indent="-342900" eaLnBrk="0" hangingPunct="0">
              <a:lnSpc>
                <a:spcPct val="75000"/>
              </a:lnSpc>
              <a:spcBef>
                <a:spcPts val="6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Машины для </a:t>
            </a:r>
            <a:r>
              <a:rPr lang="ru-RU" sz="115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корма</a:t>
            </a:r>
            <a:endParaRPr lang="en-US" sz="1150" b="1" dirty="0" smtClean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360487" lvl="3" eaLnBrk="0" hangingPunct="0">
              <a:lnSpc>
                <a:spcPct val="75000"/>
              </a:lnSpc>
              <a:spcBef>
                <a:spcPts val="600"/>
              </a:spcBef>
            </a:pPr>
            <a:endParaRPr lang="en-US" sz="1400" b="1" dirty="0" smtClean="0">
              <a:solidFill>
                <a:srgbClr val="9BBB59">
                  <a:lumMod val="75000"/>
                </a:srgbClr>
              </a:solidFill>
              <a:latin typeface="Calibri"/>
              <a:ea typeface="ＭＳ Ｐゴシック" pitchFamily="-105" charset="-128"/>
            </a:endParaRPr>
          </a:p>
          <a:p>
            <a:pPr marL="446087" lvl="1" defTabSz="914400" eaLnBrk="0" fontAlgn="auto" hangingPunct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</a:pPr>
            <a:r>
              <a:rPr lang="en-NZ" sz="1200" b="1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	</a:t>
            </a:r>
            <a:r>
              <a:rPr lang="en-NZ" sz="1200" b="1" u="sng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2015</a:t>
            </a:r>
          </a:p>
          <a:p>
            <a:pPr marL="1703387" lvl="3" indent="-342900" eaLnBrk="0" hangingPunct="0">
              <a:lnSpc>
                <a:spcPct val="75000"/>
              </a:lnSpc>
              <a:spcBef>
                <a:spcPts val="6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Руководство по единичной </a:t>
            </a:r>
            <a:r>
              <a:rPr lang="ru-RU" sz="115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цене</a:t>
            </a:r>
            <a:endParaRPr lang="en-US" sz="1150" b="1" dirty="0" smtClean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703387" lvl="3" indent="-342900" eaLnBrk="0" hangingPunct="0">
              <a:lnSpc>
                <a:spcPct val="75000"/>
              </a:lnSpc>
              <a:spcBef>
                <a:spcPts val="600"/>
              </a:spcBef>
              <a:buFont typeface="Arial" pitchFamily="34" charset="0"/>
              <a:buChar char="−"/>
            </a:pPr>
            <a:r>
              <a:rPr lang="ru-RU" sz="110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Сбор данных аудита</a:t>
            </a:r>
            <a:endParaRPr lang="en-US" sz="1150" b="1" dirty="0" smtClean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903287" lvl="2" defTabSz="914400" eaLnBrk="0" fontAlgn="auto" hangingPunct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</a:pPr>
            <a:endParaRPr lang="en-US" sz="1400" b="1" dirty="0" smtClean="0">
              <a:solidFill>
                <a:srgbClr val="9BBB59">
                  <a:lumMod val="75000"/>
                </a:srgbClr>
              </a:solidFill>
              <a:latin typeface="Calibri"/>
              <a:ea typeface="ＭＳ Ｐゴシック" pitchFamily="-105" charset="-128"/>
            </a:endParaRP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-343815" y="727031"/>
            <a:ext cx="4975176" cy="6460135"/>
          </a:xfrm>
          <a:prstGeom prst="rect">
            <a:avLst/>
          </a:prstGeom>
        </p:spPr>
        <p:txBody>
          <a:bodyPr>
            <a:noAutofit/>
          </a:bodyPr>
          <a:lstStyle/>
          <a:p>
            <a:pPr marL="446087" lvl="1" indent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  <a:tabLst>
                <a:tab pos="893763" algn="l"/>
              </a:tabLst>
            </a:pPr>
            <a:r>
              <a:rPr lang="en-NZ" sz="1400" b="1" dirty="0" smtClean="0">
                <a:latin typeface="+mj-lt"/>
              </a:rPr>
              <a:t>	</a:t>
            </a:r>
            <a:r>
              <a:rPr lang="en-NZ" sz="1150" b="1" u="sng" dirty="0" smtClean="0">
                <a:solidFill>
                  <a:srgbClr val="0606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2011</a:t>
            </a:r>
            <a:endParaRPr lang="en-NZ" sz="1150" b="1" u="sng" dirty="0">
              <a:solidFill>
                <a:srgbClr val="06060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4618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Управление проектами, программами и портфолио</a:t>
            </a:r>
            <a:endParaRPr lang="en-NZ" sz="1150" b="1" dirty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24618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Производство присадок</a:t>
            </a:r>
            <a:endParaRPr lang="en-NZ" sz="1150" b="1" dirty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24618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Управление зданиями и сооружениями</a:t>
            </a:r>
            <a:endParaRPr lang="en-NZ" sz="1150" b="1" dirty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24618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FF0000"/>
                </a:solidFill>
                <a:latin typeface="+mj-lt"/>
                <a:ea typeface="ＭＳ Ｐゴシック" pitchFamily="-105" charset="-128"/>
              </a:rPr>
              <a:t>Аутсорсинг</a:t>
            </a:r>
            <a:endParaRPr lang="en-NZ" sz="1150" b="1" dirty="0">
              <a:solidFill>
                <a:srgbClr val="FF0000"/>
              </a:solidFill>
              <a:latin typeface="+mj-lt"/>
              <a:ea typeface="ＭＳ Ｐゴシック" pitchFamily="-105" charset="-128"/>
            </a:endParaRPr>
          </a:p>
          <a:p>
            <a:pPr marL="124618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FF0000"/>
                </a:solidFill>
                <a:latin typeface="+mj-lt"/>
                <a:ea typeface="ＭＳ Ｐゴシック" pitchFamily="-105" charset="-128"/>
              </a:rPr>
              <a:t>Управление рисками</a:t>
            </a:r>
            <a:endParaRPr lang="en-NZ" sz="1150" b="1" dirty="0">
              <a:solidFill>
                <a:srgbClr val="FF0000"/>
              </a:solidFill>
              <a:latin typeface="+mj-lt"/>
              <a:ea typeface="ＭＳ Ｐゴシック" pitchFamily="-105" charset="-128"/>
            </a:endParaRPr>
          </a:p>
          <a:p>
            <a:pPr marL="124618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FF0000"/>
                </a:solidFill>
                <a:latin typeface="+mj-lt"/>
                <a:ea typeface="ＭＳ Ｐゴシック" pitchFamily="-105" charset="-128"/>
              </a:rPr>
              <a:t>Бионика</a:t>
            </a:r>
            <a:endParaRPr lang="en-NZ" sz="1150" b="1" dirty="0">
              <a:solidFill>
                <a:srgbClr val="FF0000"/>
              </a:solidFill>
              <a:latin typeface="+mj-lt"/>
              <a:ea typeface="ＭＳ Ｐゴシック" pitchFamily="-105" charset="-128"/>
            </a:endParaRPr>
          </a:p>
          <a:p>
            <a:pPr marL="124618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FF0000"/>
                </a:solidFill>
                <a:latin typeface="+mj-lt"/>
                <a:ea typeface="ＭＳ Ｐゴシック" pitchFamily="-105" charset="-128"/>
              </a:rPr>
              <a:t>Пиротехнические средства</a:t>
            </a:r>
            <a:endParaRPr lang="en-NZ" sz="1150" b="1" dirty="0">
              <a:solidFill>
                <a:srgbClr val="FF0000"/>
              </a:solidFill>
              <a:latin typeface="+mj-lt"/>
              <a:ea typeface="ＭＳ Ｐゴシック" pitchFamily="-105" charset="-128"/>
            </a:endParaRPr>
          </a:p>
          <a:p>
            <a:pPr marL="124618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9BBB59">
                    <a:lumMod val="75000"/>
                  </a:srgbClr>
                </a:solidFill>
                <a:latin typeface="+mj-lt"/>
                <a:ea typeface="ＭＳ Ｐゴシック" pitchFamily="-105" charset="-128"/>
              </a:rPr>
              <a:t>Метан угольных пластов</a:t>
            </a:r>
            <a:endParaRPr lang="en-NZ" sz="1150" b="1" dirty="0">
              <a:solidFill>
                <a:srgbClr val="9BBB59">
                  <a:lumMod val="75000"/>
                </a:srgbClr>
              </a:solidFill>
              <a:latin typeface="+mj-lt"/>
              <a:ea typeface="ＭＳ Ｐゴシック" pitchFamily="-105" charset="-128"/>
            </a:endParaRPr>
          </a:p>
          <a:p>
            <a:pPr marL="124618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9BBB59">
                    <a:lumMod val="75000"/>
                  </a:srgbClr>
                </a:solidFill>
                <a:latin typeface="+mj-lt"/>
                <a:ea typeface="ＭＳ Ｐゴシック" pitchFamily="-105" charset="-128"/>
              </a:rPr>
              <a:t>Улавливание и хранение углерода</a:t>
            </a:r>
            <a:r>
              <a:rPr lang="en-NZ" sz="1150" b="1" dirty="0">
                <a:solidFill>
                  <a:srgbClr val="9BBB59">
                    <a:lumMod val="75000"/>
                  </a:srgbClr>
                </a:solidFill>
                <a:latin typeface="+mj-lt"/>
                <a:ea typeface="ＭＳ Ｐゴシック" pitchFamily="-105" charset="-128"/>
              </a:rPr>
              <a:t> </a:t>
            </a:r>
          </a:p>
          <a:p>
            <a:pPr marL="446087" lvl="1" eaLnBrk="0" hangingPunct="0">
              <a:lnSpc>
                <a:spcPct val="90000"/>
              </a:lnSpc>
              <a:spcBef>
                <a:spcPts val="300"/>
              </a:spcBef>
            </a:pPr>
            <a:r>
              <a:rPr lang="en-NZ" sz="1150" b="1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	</a:t>
            </a:r>
            <a:r>
              <a:rPr lang="en-NZ" sz="1150" b="1" u="sng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2013</a:t>
            </a:r>
            <a:endParaRPr lang="en-NZ" sz="1150" b="1" u="sng" dirty="0">
              <a:solidFill>
                <a:prstClr val="black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18903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9BBB59">
                    <a:lumMod val="75000"/>
                  </a:srgbClr>
                </a:solidFill>
                <a:latin typeface="+mj-lt"/>
                <a:ea typeface="ＭＳ Ｐゴシック" pitchFamily="-105" charset="-128"/>
              </a:rPr>
              <a:t>Извлечение, переработка, очистка и утилизация шлама </a:t>
            </a:r>
            <a:endParaRPr lang="en-US" sz="1150" b="1" dirty="0">
              <a:solidFill>
                <a:srgbClr val="9BBB59">
                  <a:lumMod val="75000"/>
                </a:srgbClr>
              </a:solidFill>
              <a:latin typeface="+mj-lt"/>
              <a:ea typeface="ＭＳ Ｐゴシック" pitchFamily="-105" charset="-128"/>
            </a:endParaRPr>
          </a:p>
          <a:p>
            <a:pPr marL="118903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Биотехнология</a:t>
            </a:r>
            <a:endParaRPr lang="en-US" sz="1150" b="1" dirty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18903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Устойчивый процесс закупок</a:t>
            </a:r>
            <a:endParaRPr lang="en-US" sz="1150" b="1" dirty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18903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FF0000"/>
                </a:solidFill>
                <a:latin typeface="+mj-lt"/>
                <a:ea typeface="ＭＳ Ｐゴシック" pitchFamily="-105" charset="-128"/>
              </a:rPr>
              <a:t>Система управления антикоррупционной деятельностью </a:t>
            </a:r>
            <a:endParaRPr lang="en-US" sz="1150" b="1" dirty="0">
              <a:solidFill>
                <a:srgbClr val="FF0000"/>
              </a:solidFill>
              <a:latin typeface="+mj-lt"/>
              <a:ea typeface="ＭＳ Ｐゴシック" pitchFamily="-105" charset="-128"/>
            </a:endParaRPr>
          </a:p>
          <a:p>
            <a:pPr marL="118903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Инновационный </a:t>
            </a:r>
            <a:r>
              <a:rPr lang="ru-RU" sz="115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процесс: взаимодействия, инструменты и </a:t>
            </a:r>
            <a:r>
              <a:rPr lang="ru-RU" sz="115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методы</a:t>
            </a:r>
            <a:endParaRPr lang="en-US" sz="1150" b="1" dirty="0" smtClean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18903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Консультирование по вопросам менеджмента</a:t>
            </a:r>
            <a:endParaRPr lang="en-US" sz="1150" b="1" dirty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18903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Технология мелкопузырчатой аэрации</a:t>
            </a:r>
            <a:endParaRPr lang="en-US" sz="1150" b="1" dirty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18903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9BBB59">
                    <a:lumMod val="75000"/>
                  </a:srgbClr>
                </a:solidFill>
                <a:latin typeface="+mj-lt"/>
                <a:ea typeface="ＭＳ Ｐゴシック" pitchFamily="-105" charset="-128"/>
              </a:rPr>
              <a:t>Повторное использование воды</a:t>
            </a:r>
            <a:endParaRPr lang="en-US" sz="1150" b="1" dirty="0">
              <a:solidFill>
                <a:srgbClr val="9BBB59">
                  <a:lumMod val="75000"/>
                </a:srgbClr>
              </a:solidFill>
              <a:latin typeface="+mj-lt"/>
              <a:ea typeface="ＭＳ Ｐゴシック" pitchFamily="-105" charset="-128"/>
            </a:endParaRPr>
          </a:p>
          <a:p>
            <a:pPr marL="118903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FF0000"/>
                </a:solidFill>
                <a:latin typeface="+mj-lt"/>
                <a:ea typeface="ＭＳ Ｐゴシック" pitchFamily="-105" charset="-128"/>
              </a:rPr>
              <a:t>Охрана труда и техника безопасности </a:t>
            </a:r>
            <a:endParaRPr lang="en-US" sz="1150" b="1" dirty="0">
              <a:solidFill>
                <a:srgbClr val="FF0000"/>
              </a:solidFill>
              <a:latin typeface="+mj-lt"/>
              <a:ea typeface="ＭＳ Ｐゴシック" pitchFamily="-105" charset="-128"/>
            </a:endParaRPr>
          </a:p>
          <a:p>
            <a:pPr marL="118903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FF0000"/>
                </a:solidFill>
                <a:latin typeface="+mj-lt"/>
                <a:ea typeface="ＭＳ Ｐゴシック" pitchFamily="-105" charset="-128"/>
              </a:rPr>
              <a:t>Чистые кухонные плиты и чистое приготовление пищи</a:t>
            </a:r>
            <a:endParaRPr lang="en-US" sz="1150" b="1" dirty="0">
              <a:solidFill>
                <a:srgbClr val="FF0000"/>
              </a:solidFill>
              <a:latin typeface="+mj-lt"/>
              <a:ea typeface="ＭＳ Ｐゴシック" pitchFamily="-105" charset="-128"/>
            </a:endParaRPr>
          </a:p>
          <a:p>
            <a:pPr marL="118903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Цепочки поставок лесных продуктов </a:t>
            </a:r>
            <a:endParaRPr lang="en-US" sz="1150" b="1" dirty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18903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FF0000"/>
                </a:solidFill>
                <a:latin typeface="+mj-lt"/>
                <a:ea typeface="ＭＳ Ｐゴシック" pitchFamily="-105" charset="-128"/>
              </a:rPr>
              <a:t>Система управления образовательной организацией</a:t>
            </a:r>
            <a:endParaRPr lang="en-NZ" sz="1150" b="1" dirty="0">
              <a:solidFill>
                <a:srgbClr val="FF0000"/>
              </a:solidFill>
              <a:latin typeface="+mj-lt"/>
              <a:ea typeface="ＭＳ Ｐゴシック" pitchFamily="-105" charset="-128"/>
            </a:endParaRPr>
          </a:p>
          <a:p>
            <a:pPr marL="846137" lvl="2" indent="0" eaLnBrk="0" hangingPunct="0">
              <a:lnSpc>
                <a:spcPct val="90000"/>
              </a:lnSpc>
              <a:spcBef>
                <a:spcPts val="300"/>
              </a:spcBef>
              <a:buNone/>
            </a:pPr>
            <a:endParaRPr lang="en-NZ" sz="1150" b="1" dirty="0">
              <a:solidFill>
                <a:srgbClr val="FF0000"/>
              </a:solidFill>
              <a:latin typeface="+mj-lt"/>
              <a:ea typeface="ＭＳ Ｐゴシック" pitchFamily="-105" charset="-128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0338" y="0"/>
            <a:ext cx="7778241" cy="719137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/>
            <a:r>
              <a:rPr lang="ru-RU" dirty="0"/>
              <a:t>Технические группы </a:t>
            </a:r>
            <a:r>
              <a:rPr lang="ru-RU" dirty="0" smtClean="0"/>
              <a:t>ИСО</a:t>
            </a:r>
            <a:r>
              <a:rPr lang="en-US" dirty="0" smtClean="0"/>
              <a:t> 2011-15</a:t>
            </a:r>
            <a:endParaRPr lang="ru-RU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01574" y="5893374"/>
            <a:ext cx="1613158" cy="88155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45443" y="5924512"/>
            <a:ext cx="24790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algn="r" defTabSz="914400" fontAlgn="auto">
              <a:spcBef>
                <a:spcPts val="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rgbClr val="9BBB59">
                    <a:lumMod val="75000"/>
                  </a:srgbClr>
                </a:solidFill>
                <a:latin typeface="Calibri"/>
                <a:ea typeface="ＭＳ Ｐゴシック" pitchFamily="-105" charset="-128"/>
              </a:rPr>
              <a:t>Окружающая</a:t>
            </a:r>
            <a:r>
              <a:rPr lang="en-US" sz="1400" b="1" dirty="0" smtClean="0">
                <a:solidFill>
                  <a:srgbClr val="9BBB59">
                    <a:lumMod val="75000"/>
                  </a:srgbClr>
                </a:solidFill>
                <a:latin typeface="Calibri"/>
                <a:ea typeface="ＭＳ Ｐゴシック" pitchFamily="-105" charset="-128"/>
              </a:rPr>
              <a:t> </a:t>
            </a:r>
            <a:r>
              <a:rPr lang="ru-RU" sz="1400" b="1" dirty="0" smtClean="0">
                <a:solidFill>
                  <a:srgbClr val="9BBB59">
                    <a:lumMod val="75000"/>
                  </a:srgbClr>
                </a:solidFill>
                <a:latin typeface="Calibri"/>
                <a:ea typeface="ＭＳ Ｐゴシック" pitchFamily="-105" charset="-128"/>
              </a:rPr>
              <a:t>среда</a:t>
            </a:r>
            <a:endParaRPr lang="en-US" sz="1400" b="1" dirty="0" smtClean="0">
              <a:solidFill>
                <a:srgbClr val="9BBB59">
                  <a:lumMod val="75000"/>
                </a:srgbClr>
              </a:solidFill>
              <a:latin typeface="Calibri"/>
              <a:ea typeface="ＭＳ Ｐゴシック" pitchFamily="-105" charset="-128"/>
            </a:endParaRPr>
          </a:p>
          <a:p>
            <a:pPr marL="36000" algn="r" defTabSz="914400" fontAlgn="auto">
              <a:spcBef>
                <a:spcPts val="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rgbClr val="124A78"/>
                </a:solidFill>
                <a:latin typeface="Calibri"/>
                <a:ea typeface="ＭＳ Ｐゴシック" pitchFamily="-105" charset="-128"/>
              </a:rPr>
              <a:t>Экономический сектор</a:t>
            </a:r>
            <a:endParaRPr lang="en-US" sz="1400" b="1" dirty="0" smtClean="0">
              <a:solidFill>
                <a:srgbClr val="124A78"/>
              </a:solidFill>
              <a:latin typeface="Calibri"/>
              <a:ea typeface="ＭＳ Ｐゴシック" pitchFamily="-105" charset="-128"/>
            </a:endParaRPr>
          </a:p>
          <a:p>
            <a:pPr marL="36000" algn="r" defTabSz="914400" fontAlgn="auto">
              <a:spcBef>
                <a:spcPts val="0"/>
              </a:spcBef>
              <a:spcAft>
                <a:spcPts val="0"/>
              </a:spcAft>
            </a:pPr>
            <a:r>
              <a:rPr lang="ru-RU" sz="1400" b="1" dirty="0">
                <a:solidFill>
                  <a:srgbClr val="FF0000"/>
                </a:solidFill>
                <a:latin typeface="Calibri"/>
                <a:ea typeface="ＭＳ Ｐゴシック" pitchFamily="-105" charset="-128"/>
              </a:rPr>
              <a:t>Социальная сфера</a:t>
            </a:r>
            <a:endParaRPr lang="en-US" sz="1400" b="1" dirty="0" smtClean="0">
              <a:solidFill>
                <a:srgbClr val="FF0000"/>
              </a:solidFill>
              <a:latin typeface="Calibri"/>
              <a:ea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5090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7656" y="-81729"/>
            <a:ext cx="7728857" cy="1143000"/>
          </a:xfrm>
        </p:spPr>
        <p:txBody>
          <a:bodyPr>
            <a:noAutofit/>
          </a:bodyPr>
          <a:lstStyle/>
          <a:p>
            <a:pPr algn="l"/>
            <a:r>
              <a:rPr lang="ru-RU" sz="3400" dirty="0" smtClean="0"/>
              <a:t>38</a:t>
            </a:r>
            <a:r>
              <a:rPr lang="en-US" sz="3400" dirty="0" smtClean="0"/>
              <a:t>-</a:t>
            </a:r>
            <a:r>
              <a:rPr lang="ru-RU" sz="3200" dirty="0"/>
              <a:t>я</a:t>
            </a:r>
            <a:r>
              <a:rPr lang="ru-RU" sz="3400" dirty="0" smtClean="0"/>
              <a:t> Генеральная Ассамблея ИСО</a:t>
            </a:r>
            <a:endParaRPr lang="en-US" sz="34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73852" y="1195648"/>
            <a:ext cx="8625599" cy="5662352"/>
          </a:xfrm>
          <a:noFill/>
        </p:spPr>
        <p:txBody>
          <a:bodyPr>
            <a:noAutofit/>
          </a:bodyPr>
          <a:lstStyle/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2800" dirty="0"/>
              <a:t>38-я Генеральная Ассамблея </a:t>
            </a:r>
            <a:r>
              <a:rPr lang="ru-RU" sz="2800" dirty="0" smtClean="0"/>
              <a:t>ИСО</a:t>
            </a:r>
            <a:r>
              <a:rPr lang="en-US" sz="2800" dirty="0" smtClean="0"/>
              <a:t> </a:t>
            </a:r>
            <a:r>
              <a:rPr lang="ru-RU" sz="2800" dirty="0" smtClean="0"/>
              <a:t>состоится </a:t>
            </a:r>
            <a:r>
              <a:rPr lang="ru-RU" sz="2800" dirty="0"/>
              <a:t>в </a:t>
            </a:r>
            <a:r>
              <a:rPr lang="ru-RU" sz="2800" dirty="0" smtClean="0"/>
              <a:t>Сеуле</a:t>
            </a:r>
            <a:r>
              <a:rPr lang="ru-RU" sz="2800" dirty="0"/>
              <a:t>, Республика Корея, 16-18 сентября 2015</a:t>
            </a:r>
            <a:r>
              <a:rPr lang="ru-RU" sz="2800" dirty="0" smtClean="0"/>
              <a:t>.</a:t>
            </a:r>
            <a:endParaRPr lang="en-US" sz="2800" dirty="0" smtClean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2800" dirty="0" smtClean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2800" dirty="0"/>
              <a:t>Регистрация открыта и</a:t>
            </a:r>
            <a:r>
              <a:rPr lang="en-US" sz="2800" dirty="0"/>
              <a:t> </a:t>
            </a:r>
            <a:r>
              <a:rPr lang="ru-RU" sz="2800" dirty="0"/>
              <a:t>делегаты должны пройти </a:t>
            </a:r>
            <a:r>
              <a:rPr lang="en-US" sz="2800" dirty="0"/>
              <a:t>on-line </a:t>
            </a:r>
            <a:r>
              <a:rPr lang="ru-RU" sz="2800" dirty="0"/>
              <a:t>регистрацию </a:t>
            </a:r>
            <a:r>
              <a:rPr lang="ru-RU" sz="2800" b="1" dirty="0"/>
              <a:t>до</a:t>
            </a:r>
            <a:r>
              <a:rPr lang="en-US" sz="2800" b="1" dirty="0"/>
              <a:t> </a:t>
            </a:r>
            <a:r>
              <a:rPr lang="ru-RU" sz="2800" b="1" dirty="0"/>
              <a:t>31 июля 2015.</a:t>
            </a:r>
            <a:endParaRPr lang="en-US" sz="2800" b="1" dirty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2800" dirty="0" smtClean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2800" dirty="0"/>
              <a:t>Информацию о мероприятии</a:t>
            </a:r>
            <a:r>
              <a:rPr lang="en-US" sz="2800" dirty="0" smtClean="0"/>
              <a:t>, </a:t>
            </a:r>
            <a:r>
              <a:rPr lang="ru-RU" sz="2800" dirty="0" smtClean="0"/>
              <a:t>в </a:t>
            </a:r>
            <a:r>
              <a:rPr lang="ru-RU" sz="2800" dirty="0"/>
              <a:t>том числе о </a:t>
            </a:r>
            <a:r>
              <a:rPr lang="ru-RU" sz="2800" dirty="0" smtClean="0"/>
              <a:t>регистрации</a:t>
            </a:r>
            <a:r>
              <a:rPr lang="en-US" sz="2800" dirty="0" smtClean="0"/>
              <a:t>, </a:t>
            </a:r>
            <a:r>
              <a:rPr lang="ru-RU" sz="2800" dirty="0" smtClean="0"/>
              <a:t>можно </a:t>
            </a:r>
            <a:r>
              <a:rPr lang="ru-RU" sz="2800" dirty="0"/>
              <a:t>найти на официальном сайте </a:t>
            </a:r>
            <a:r>
              <a:rPr lang="ru-RU" sz="2800" dirty="0" smtClean="0"/>
              <a:t>: </a:t>
            </a:r>
            <a:endParaRPr lang="en-US" sz="2200" dirty="0"/>
          </a:p>
          <a:p>
            <a:pPr marL="0" indent="0" algn="ctr">
              <a:buClr>
                <a:srgbClr val="FF0000"/>
              </a:buClr>
              <a:buNone/>
            </a:pPr>
            <a:r>
              <a:rPr lang="ru-RU" b="1" dirty="0" err="1" smtClean="0">
                <a:solidFill>
                  <a:srgbClr val="FF0000"/>
                </a:solidFill>
              </a:rPr>
              <a:t>www.iso2015.org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ru-RU" sz="2200" dirty="0">
              <a:solidFill>
                <a:srgbClr val="09346A"/>
              </a:solidFill>
            </a:endParaRPr>
          </a:p>
          <a:p>
            <a:pPr marL="400050" lvl="1" indent="0">
              <a:buNone/>
            </a:pPr>
            <a:endParaRPr lang="en-US" sz="2200" dirty="0" smtClean="0">
              <a:solidFill>
                <a:srgbClr val="093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44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 ISO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ogo and line (best for main title slide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mall logo no 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Blank (no logo or line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ISO Sans Images 13">
    <a:dk1>
      <a:srgbClr val="3C3C3C"/>
    </a:dk1>
    <a:lt1>
      <a:srgbClr val="FFFFFF"/>
    </a:lt1>
    <a:dk2>
      <a:srgbClr val="3C3C3C"/>
    </a:dk2>
    <a:lt2>
      <a:srgbClr val="808080"/>
    </a:lt2>
    <a:accent1>
      <a:srgbClr val="4F7DB2"/>
    </a:accent1>
    <a:accent2>
      <a:srgbClr val="3366FF"/>
    </a:accent2>
    <a:accent3>
      <a:srgbClr val="FFFFFF"/>
    </a:accent3>
    <a:accent4>
      <a:srgbClr val="323232"/>
    </a:accent4>
    <a:accent5>
      <a:srgbClr val="B2BFD5"/>
    </a:accent5>
    <a:accent6>
      <a:srgbClr val="2D5CE7"/>
    </a:accent6>
    <a:hlink>
      <a:srgbClr val="CCCC00"/>
    </a:hlink>
    <a:folHlink>
      <a:srgbClr val="FF505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New ISO Template</Template>
  <TotalTime>2517</TotalTime>
  <Words>737</Words>
  <Application>Microsoft Office PowerPoint</Application>
  <PresentationFormat>On-screen Show (4:3)</PresentationFormat>
  <Paragraphs>223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ＭＳ Ｐゴシック</vt:lpstr>
      <vt:lpstr>ＭＳ Ｐゴシック</vt:lpstr>
      <vt:lpstr>Arial</vt:lpstr>
      <vt:lpstr>Calibri</vt:lpstr>
      <vt:lpstr>Wingdings</vt:lpstr>
      <vt:lpstr>New ISO Template</vt:lpstr>
      <vt:lpstr>Logo and line (best for main title slide)</vt:lpstr>
      <vt:lpstr>Small logo no line</vt:lpstr>
      <vt:lpstr>Blank (no logo or line)</vt:lpstr>
      <vt:lpstr>Доклад о деятельности ИСО </vt:lpstr>
      <vt:lpstr>Темы</vt:lpstr>
      <vt:lpstr>PowerPoint Presentation</vt:lpstr>
      <vt:lpstr>Вклад членов МГС в ИСО</vt:lpstr>
      <vt:lpstr>МГС и семинары/тренинги ИСО</vt:lpstr>
      <vt:lpstr>PowerPoint Presentation</vt:lpstr>
      <vt:lpstr>Глобальные проблемы и ИСО</vt:lpstr>
      <vt:lpstr>Технические группы ИСО 2011-15</vt:lpstr>
      <vt:lpstr>38-я Генеральная Ассамблея ИСО</vt:lpstr>
      <vt:lpstr>PowerPoint Presentation</vt:lpstr>
      <vt:lpstr>Приоритеты для стандартизации</vt:lpstr>
      <vt:lpstr>Спасибо за внимание!</vt:lpstr>
      <vt:lpstr>PowerPoint Presentation</vt:lpstr>
    </vt:vector>
  </TitlesOfParts>
  <Company>ISO Central Secretariat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on ISO activities</dc:title>
  <dc:creator>Stefan MARINKOVIC</dc:creator>
  <cp:lastModifiedBy>Anna KOROLEVA</cp:lastModifiedBy>
  <cp:revision>280</cp:revision>
  <cp:lastPrinted>2015-06-05T15:39:08Z</cp:lastPrinted>
  <dcterms:created xsi:type="dcterms:W3CDTF">2015-04-17T12:54:12Z</dcterms:created>
  <dcterms:modified xsi:type="dcterms:W3CDTF">2015-06-08T14:12:29Z</dcterms:modified>
</cp:coreProperties>
</file>